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45"/>
  </p:notesMasterIdLst>
  <p:sldIdLst>
    <p:sldId id="256" r:id="rId2"/>
    <p:sldId id="257" r:id="rId3"/>
    <p:sldId id="258" r:id="rId4"/>
    <p:sldId id="259" r:id="rId5"/>
    <p:sldId id="260" r:id="rId6"/>
    <p:sldId id="418" r:id="rId7"/>
    <p:sldId id="419" r:id="rId8"/>
    <p:sldId id="420" r:id="rId9"/>
    <p:sldId id="421" r:id="rId10"/>
    <p:sldId id="422" r:id="rId11"/>
    <p:sldId id="423" r:id="rId12"/>
    <p:sldId id="424" r:id="rId13"/>
    <p:sldId id="425" r:id="rId14"/>
    <p:sldId id="426" r:id="rId15"/>
    <p:sldId id="262" r:id="rId16"/>
    <p:sldId id="263" r:id="rId17"/>
    <p:sldId id="264" r:id="rId18"/>
    <p:sldId id="265" r:id="rId19"/>
    <p:sldId id="266" r:id="rId20"/>
    <p:sldId id="267" r:id="rId21"/>
    <p:sldId id="268" r:id="rId22"/>
    <p:sldId id="321" r:id="rId23"/>
    <p:sldId id="417" r:id="rId24"/>
    <p:sldId id="427" r:id="rId25"/>
    <p:sldId id="428" r:id="rId26"/>
    <p:sldId id="429" r:id="rId27"/>
    <p:sldId id="430" r:id="rId28"/>
    <p:sldId id="431" r:id="rId29"/>
    <p:sldId id="432" r:id="rId30"/>
    <p:sldId id="433" r:id="rId31"/>
    <p:sldId id="434" r:id="rId32"/>
    <p:sldId id="435" r:id="rId33"/>
    <p:sldId id="381" r:id="rId34"/>
    <p:sldId id="436" r:id="rId35"/>
    <p:sldId id="437" r:id="rId36"/>
    <p:sldId id="438" r:id="rId37"/>
    <p:sldId id="520" r:id="rId38"/>
    <p:sldId id="390" r:id="rId39"/>
    <p:sldId id="528" r:id="rId40"/>
    <p:sldId id="533" r:id="rId41"/>
    <p:sldId id="529" r:id="rId42"/>
    <p:sldId id="534" r:id="rId43"/>
    <p:sldId id="532" r:id="rId44"/>
  </p:sldIdLst>
  <p:sldSz cx="12192000" cy="6858000"/>
  <p:notesSz cx="6858000" cy="9144000"/>
  <p:defaultTextStyle>
    <a:defPPr>
      <a:defRPr lang="es-CO"/>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279C5C-FE97-416F-8AD8-6B513741F73F}" v="5" dt="2021-11-08T19:49:04.612"/>
    <p1510:client id="{A4DE4792-BA6B-CA9F-6DDD-7712B31221D6}" v="8" dt="2021-11-08T20:34:28.3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125157-88A0-4715-B684-8582927EC30E}" type="datetimeFigureOut">
              <a:rPr lang="en-US" smtClean="0"/>
              <a:t>10/15/2024</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4BC5D5-E43B-4CFC-B697-B9C534B983DE}" type="slidenum">
              <a:rPr lang="en-US" smtClean="0"/>
              <a:t>‹Nº›</a:t>
            </a:fld>
            <a:endParaRPr lang="en-US"/>
          </a:p>
        </p:txBody>
      </p:sp>
    </p:spTree>
    <p:extLst>
      <p:ext uri="{BB962C8B-B14F-4D97-AF65-F5344CB8AC3E}">
        <p14:creationId xmlns:p14="http://schemas.microsoft.com/office/powerpoint/2010/main" val="3987605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pPr>
              <a:defRPr/>
            </a:pPr>
            <a:fld id="{3EF96BC0-2F10-47A3-849E-632DC1037FE2}" type="slidenum">
              <a:rPr lang="es-CO" smtClean="0"/>
              <a:pPr>
                <a:defRPr/>
              </a:pPr>
              <a:t>22</a:t>
            </a:fld>
            <a:endParaRPr lang="es-CO"/>
          </a:p>
        </p:txBody>
      </p:sp>
    </p:spTree>
    <p:extLst>
      <p:ext uri="{BB962C8B-B14F-4D97-AF65-F5344CB8AC3E}">
        <p14:creationId xmlns:p14="http://schemas.microsoft.com/office/powerpoint/2010/main" val="792690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EBE98080-457F-4774-A7D6-F5F3D0D482DA}" type="slidenum">
              <a:rPr lang="es-CO" smtClean="0"/>
              <a:t>31</a:t>
            </a:fld>
            <a:endParaRPr lang="es-CO"/>
          </a:p>
        </p:txBody>
      </p:sp>
    </p:spTree>
    <p:extLst>
      <p:ext uri="{BB962C8B-B14F-4D97-AF65-F5344CB8AC3E}">
        <p14:creationId xmlns:p14="http://schemas.microsoft.com/office/powerpoint/2010/main" val="4196012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435508"/>
            <a:ext cx="10363200" cy="1470025"/>
          </a:xfrm>
        </p:spPr>
        <p:txBody>
          <a:bodyPr/>
          <a:lstStyle/>
          <a:p>
            <a:r>
              <a:rPr lang="es-ES"/>
              <a:t>Haga clic para modificar el estilo de título del patrón</a:t>
            </a:r>
            <a:endParaRPr lang="en-US"/>
          </a:p>
        </p:txBody>
      </p:sp>
      <p:sp>
        <p:nvSpPr>
          <p:cNvPr id="3" name="Subtitle 2"/>
          <p:cNvSpPr>
            <a:spLocks noGrp="1"/>
          </p:cNvSpPr>
          <p:nvPr>
            <p:ph type="subTitle" idx="1"/>
          </p:nvPr>
        </p:nvSpPr>
        <p:spPr>
          <a:xfrm>
            <a:off x="1910672" y="3292985"/>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a:p>
        </p:txBody>
      </p:sp>
      <p:sp>
        <p:nvSpPr>
          <p:cNvPr id="6" name="Slide Number Placeholder 5"/>
          <p:cNvSpPr>
            <a:spLocks noGrp="1"/>
          </p:cNvSpPr>
          <p:nvPr>
            <p:ph type="sldNum" sz="quarter" idx="12"/>
          </p:nvPr>
        </p:nvSpPr>
        <p:spPr/>
        <p:txBody>
          <a:bodyPr/>
          <a:lstStyle/>
          <a:p>
            <a:fld id="{DAB1C318-B96C-054C-8CF7-6341ABFE6656}"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3665822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a:xfrm>
            <a:off x="347472" y="1508290"/>
            <a:ext cx="11520000" cy="46800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Slide Number Placeholder 5"/>
          <p:cNvSpPr>
            <a:spLocks noGrp="1"/>
          </p:cNvSpPr>
          <p:nvPr>
            <p:ph type="sldNum" sz="quarter" idx="12"/>
          </p:nvPr>
        </p:nvSpPr>
        <p:spPr/>
        <p:txBody>
          <a:bodyPr/>
          <a:lstStyle/>
          <a:p>
            <a:fld id="{DAB1C318-B96C-054C-8CF7-6341ABFE6656}"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596462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347472" y="1511238"/>
            <a:ext cx="5580000" cy="468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287472" y="1519754"/>
            <a:ext cx="5580000" cy="468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Slide Number Placeholder 6"/>
          <p:cNvSpPr>
            <a:spLocks noGrp="1"/>
          </p:cNvSpPr>
          <p:nvPr>
            <p:ph type="sldNum" sz="quarter" idx="12"/>
          </p:nvPr>
        </p:nvSpPr>
        <p:spPr/>
        <p:txBody>
          <a:bodyPr/>
          <a:lstStyle/>
          <a:p>
            <a:fld id="{DAB1C318-B96C-054C-8CF7-6341ABFE6656}"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418222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a:xfrm>
            <a:off x="609600" y="6356353"/>
            <a:ext cx="2844800" cy="365125"/>
          </a:xfrm>
          <a:prstGeom prst="rect">
            <a:avLst/>
          </a:prstGeom>
        </p:spPr>
        <p:txBody>
          <a:bodyPr/>
          <a:lstStyle/>
          <a:p>
            <a:fld id="{FBD1CD67-161D-1849-8875-B42B6E2CF953}" type="datetimeFigureOut">
              <a:rPr lang="en-US" smtClean="0">
                <a:solidFill>
                  <a:prstClr val="black">
                    <a:tint val="75000"/>
                  </a:prstClr>
                </a:solidFill>
              </a:rPr>
              <a:pPr/>
              <a:t>10/15/2024</a:t>
            </a:fld>
            <a:endParaRPr lang="en-US">
              <a:solidFill>
                <a:prstClr val="black">
                  <a:tint val="75000"/>
                </a:prstClr>
              </a:solidFill>
            </a:endParaRPr>
          </a:p>
        </p:txBody>
      </p:sp>
      <p:sp>
        <p:nvSpPr>
          <p:cNvPr id="4" name="Footer Placeholder 3"/>
          <p:cNvSpPr>
            <a:spLocks noGrp="1"/>
          </p:cNvSpPr>
          <p:nvPr>
            <p:ph type="ftr" sz="quarter" idx="11"/>
          </p:nvPr>
        </p:nvSpPr>
        <p:spPr>
          <a:xfrm>
            <a:off x="4165600"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AB1C318-B96C-054C-8CF7-6341ABFE6656}"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292732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AB1C318-B96C-054C-8CF7-6341ABFE6656}"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1277213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BD0D74B-1C3F-4B43-88EF-006730A94B53}"/>
              </a:ext>
            </a:extLst>
          </p:cNvPr>
          <p:cNvPicPr>
            <a:picLocks noChangeAspect="1"/>
          </p:cNvPicPr>
          <p:nvPr userDrawn="1"/>
        </p:nvPicPr>
        <p:blipFill>
          <a:blip r:embed="rId7">
            <a:lum bright="-20000" contrast="20000"/>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347472" y="274639"/>
            <a:ext cx="11520000" cy="108000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347472" y="1515496"/>
            <a:ext cx="11520000" cy="46800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Slide Number Placeholder 5"/>
          <p:cNvSpPr>
            <a:spLocks noGrp="1"/>
          </p:cNvSpPr>
          <p:nvPr>
            <p:ph type="sldNum" sz="quarter" idx="4"/>
          </p:nvPr>
        </p:nvSpPr>
        <p:spPr>
          <a:xfrm>
            <a:off x="9022672"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DAB1C318-B96C-054C-8CF7-6341ABFE6656}" type="slidenum">
              <a:rPr lang="en-US" smtClean="0">
                <a:solidFill>
                  <a:prstClr val="black">
                    <a:tint val="75000"/>
                  </a:prstClr>
                </a:solidFill>
                <a:latin typeface="Calibri"/>
                <a:cs typeface="+mn-cs"/>
              </a:rPr>
              <a:pPr defTabSz="457200" fontAlgn="auto">
                <a:spcBef>
                  <a:spcPts val="0"/>
                </a:spcBef>
                <a:spcAft>
                  <a:spcPts val="0"/>
                </a:spcAft>
              </a:pPr>
              <a:t>‹Nº›</a:t>
            </a:fld>
            <a:endParaRPr lang="en-US">
              <a:solidFill>
                <a:prstClr val="black">
                  <a:tint val="75000"/>
                </a:prstClr>
              </a:solidFill>
              <a:latin typeface="Calibri"/>
              <a:cs typeface="+mn-cs"/>
            </a:endParaRPr>
          </a:p>
        </p:txBody>
      </p:sp>
      <p:pic>
        <p:nvPicPr>
          <p:cNvPr id="9" name="Imagen 8" descr="Forma&#10;&#10;Descripción generada automáticamente">
            <a:extLst>
              <a:ext uri="{FF2B5EF4-FFF2-40B4-BE49-F238E27FC236}">
                <a16:creationId xmlns:a16="http://schemas.microsoft.com/office/drawing/2014/main" id="{EE31FB65-F6C5-44B4-A374-ED04F5C6FCF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 y="6356353"/>
            <a:ext cx="2278802" cy="495678"/>
          </a:xfrm>
          <a:prstGeom prst="rect">
            <a:avLst/>
          </a:prstGeom>
        </p:spPr>
      </p:pic>
    </p:spTree>
    <p:extLst>
      <p:ext uri="{BB962C8B-B14F-4D97-AF65-F5344CB8AC3E}">
        <p14:creationId xmlns:p14="http://schemas.microsoft.com/office/powerpoint/2010/main" val="166632979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6" r:id="rId3"/>
    <p:sldLayoutId id="2147483698" r:id="rId4"/>
    <p:sldLayoutId id="2147483699" r:id="rId5"/>
  </p:sldLayoutIdLst>
  <p:txStyles>
    <p:titleStyle>
      <a:lvl1pPr algn="l" defTabSz="457200" rtl="0" eaLnBrk="1" latinLnBrk="0" hangingPunct="1">
        <a:spcBef>
          <a:spcPct val="0"/>
        </a:spcBef>
        <a:buNone/>
        <a:defRPr sz="3200" kern="1200">
          <a:solidFill>
            <a:schemeClr val="tx1"/>
          </a:solidFill>
          <a:latin typeface="+mn-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wmf"/><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56.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2.jpeg"/><Relationship Id="rId1" Type="http://schemas.openxmlformats.org/officeDocument/2006/relationships/slideLayout" Target="../slideLayouts/slideLayout5.xml"/><Relationship Id="rId6" Type="http://schemas.openxmlformats.org/officeDocument/2006/relationships/image" Target="../media/image61.tiff"/><Relationship Id="rId5" Type="http://schemas.openxmlformats.org/officeDocument/2006/relationships/image" Target="../media/image60.tiff"/><Relationship Id="rId4" Type="http://schemas.openxmlformats.org/officeDocument/2006/relationships/image" Target="../media/image74.tiff"/></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png"/><Relationship Id="rId7" Type="http://schemas.openxmlformats.org/officeDocument/2006/relationships/image" Target="../media/image5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38.xml.rels><?xml version="1.0" encoding="UTF-8" standalone="yes"?>
<Relationships xmlns="http://schemas.openxmlformats.org/package/2006/relationships"><Relationship Id="rId3" Type="http://schemas.openxmlformats.org/officeDocument/2006/relationships/hyperlink" Target="http://www.amazon.com/Connected-Surprising-Networks-Friends-Everything/dp/0316036137/ref=pd_bxgy_b_text_c" TargetMode="External"/><Relationship Id="rId7" Type="http://schemas.openxmlformats.org/officeDocument/2006/relationships/hyperlink" Target="http://en.wikipedia.org/wiki/Special:BookSources/0486247759" TargetMode="External"/><Relationship Id="rId2" Type="http://schemas.openxmlformats.org/officeDocument/2006/relationships/image" Target="../media/image81.emf"/><Relationship Id="rId1" Type="http://schemas.openxmlformats.org/officeDocument/2006/relationships/slideLayout" Target="../slideLayouts/slideLayout2.xml"/><Relationship Id="rId6" Type="http://schemas.openxmlformats.org/officeDocument/2006/relationships/hyperlink" Target="http://en.wikipedia.org/wiki/International_Standard_Book_Number" TargetMode="External"/><Relationship Id="rId5" Type="http://schemas.openxmlformats.org/officeDocument/2006/relationships/hyperlink" Target="http://en.wikipedia.org/wiki/Dover_Publications" TargetMode="External"/><Relationship Id="rId4" Type="http://schemas.openxmlformats.org/officeDocument/2006/relationships/hyperlink" Target="http://store.doverpublications.com/0486247759.html"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127A367-9D5F-4C48-8169-C2C03B8F9AA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33375" y="928687"/>
            <a:ext cx="11525250" cy="5000625"/>
          </a:xfrm>
          <a:prstGeom prst="rect">
            <a:avLst/>
          </a:prstGeom>
        </p:spPr>
      </p:pic>
      <p:sp>
        <p:nvSpPr>
          <p:cNvPr id="2" name="Título 1">
            <a:extLst>
              <a:ext uri="{FF2B5EF4-FFF2-40B4-BE49-F238E27FC236}">
                <a16:creationId xmlns:a16="http://schemas.microsoft.com/office/drawing/2014/main" id="{0E5D9211-BE93-42E1-B6C7-8F0BF50186A8}"/>
              </a:ext>
            </a:extLst>
          </p:cNvPr>
          <p:cNvSpPr>
            <a:spLocks noGrp="1"/>
          </p:cNvSpPr>
          <p:nvPr>
            <p:ph type="ctrTitle"/>
          </p:nvPr>
        </p:nvSpPr>
        <p:spPr/>
        <p:txBody>
          <a:bodyPr/>
          <a:lstStyle/>
          <a:p>
            <a:pPr algn="ctr"/>
            <a:r>
              <a:rPr lang="es-MX"/>
              <a:t>Estrategias para identificar nodos semilla adecuados para la propagación de un contagio</a:t>
            </a:r>
            <a:endParaRPr lang="en-US"/>
          </a:p>
        </p:txBody>
      </p:sp>
      <p:sp>
        <p:nvSpPr>
          <p:cNvPr id="3" name="Subtítulo 2">
            <a:extLst>
              <a:ext uri="{FF2B5EF4-FFF2-40B4-BE49-F238E27FC236}">
                <a16:creationId xmlns:a16="http://schemas.microsoft.com/office/drawing/2014/main" id="{241B6A54-295B-4504-A1F8-82E85BC37E12}"/>
              </a:ext>
            </a:extLst>
          </p:cNvPr>
          <p:cNvSpPr>
            <a:spLocks noGrp="1"/>
          </p:cNvSpPr>
          <p:nvPr>
            <p:ph type="subTitle" idx="1"/>
          </p:nvPr>
        </p:nvSpPr>
        <p:spPr/>
        <p:txBody>
          <a:bodyPr anchor="ctr"/>
          <a:lstStyle/>
          <a:p>
            <a:r>
              <a:rPr lang="en-US"/>
              <a:t>IIND-4311</a:t>
            </a:r>
          </a:p>
          <a:p>
            <a:r>
              <a:rPr lang="en-US"/>
              <a:t>ESTRUCTURACIÓN DE REDES SOCIALES</a:t>
            </a:r>
          </a:p>
        </p:txBody>
      </p:sp>
    </p:spTree>
    <p:extLst>
      <p:ext uri="{BB962C8B-B14F-4D97-AF65-F5344CB8AC3E}">
        <p14:creationId xmlns:p14="http://schemas.microsoft.com/office/powerpoint/2010/main" val="3291296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802F14-119D-4A52-BF0E-D23F4FE1C3DF}"/>
              </a:ext>
            </a:extLst>
          </p:cNvPr>
          <p:cNvSpPr>
            <a:spLocks noGrp="1"/>
          </p:cNvSpPr>
          <p:nvPr>
            <p:ph type="title"/>
          </p:nvPr>
        </p:nvSpPr>
        <p:spPr/>
        <p:txBody>
          <a:bodyPr/>
          <a:lstStyle/>
          <a:p>
            <a:r>
              <a:rPr lang="es-CO"/>
              <a:t>Exiten dos grandes grupos de estrategias de nodos semillas:  Centralizados y Descentralizados</a:t>
            </a:r>
          </a:p>
        </p:txBody>
      </p:sp>
      <p:sp>
        <p:nvSpPr>
          <p:cNvPr id="6" name="Rectángulo 5">
            <a:extLst>
              <a:ext uri="{FF2B5EF4-FFF2-40B4-BE49-F238E27FC236}">
                <a16:creationId xmlns:a16="http://schemas.microsoft.com/office/drawing/2014/main" id="{C9B1C61F-EF1E-4889-8BA5-1877432C63B4}"/>
              </a:ext>
            </a:extLst>
          </p:cNvPr>
          <p:cNvSpPr/>
          <p:nvPr/>
        </p:nvSpPr>
        <p:spPr>
          <a:xfrm>
            <a:off x="1478003" y="1354639"/>
            <a:ext cx="4174652" cy="48799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a:solidFill>
                  <a:sysClr val="windowText" lastClr="000000"/>
                </a:solidFill>
              </a:rPr>
              <a:t>Hubs</a:t>
            </a:r>
          </a:p>
          <a:p>
            <a:endParaRPr lang="en-US" b="1">
              <a:solidFill>
                <a:sysClr val="windowText" lastClr="000000"/>
              </a:solidFill>
            </a:endParaRPr>
          </a:p>
          <a:p>
            <a:r>
              <a:rPr lang="en-US" b="1">
                <a:solidFill>
                  <a:sysClr val="windowText" lastClr="000000"/>
                </a:solidFill>
              </a:rPr>
              <a:t>Intermediaries</a:t>
            </a:r>
          </a:p>
          <a:p>
            <a:endParaRPr lang="en-US" b="1">
              <a:solidFill>
                <a:sysClr val="windowText" lastClr="000000"/>
              </a:solidFill>
            </a:endParaRPr>
          </a:p>
          <a:p>
            <a:r>
              <a:rPr lang="en-US" b="1">
                <a:solidFill>
                  <a:sysClr val="windowText" lastClr="000000"/>
                </a:solidFill>
              </a:rPr>
              <a:t>Closest</a:t>
            </a:r>
          </a:p>
          <a:p>
            <a:endParaRPr lang="en-US" b="1">
              <a:solidFill>
                <a:sysClr val="windowText" lastClr="000000"/>
              </a:solidFill>
            </a:endParaRPr>
          </a:p>
          <a:p>
            <a:r>
              <a:rPr lang="en-US" b="1">
                <a:solidFill>
                  <a:sysClr val="windowText" lastClr="000000"/>
                </a:solidFill>
              </a:rPr>
              <a:t>Page-Rank</a:t>
            </a:r>
          </a:p>
          <a:p>
            <a:pPr marL="285750" indent="-285750">
              <a:buFont typeface="Arial" panose="020B0604020202020204" pitchFamily="34" charset="0"/>
              <a:buChar char="•"/>
            </a:pPr>
            <a:r>
              <a:rPr lang="en-US">
                <a:solidFill>
                  <a:sysClr val="windowText" lastClr="000000"/>
                </a:solidFill>
              </a:rPr>
              <a:t>Mayor Page-Rank</a:t>
            </a:r>
          </a:p>
          <a:p>
            <a:endParaRPr lang="en-US" b="1">
              <a:solidFill>
                <a:sysClr val="windowText" lastClr="000000"/>
              </a:solidFill>
            </a:endParaRPr>
          </a:p>
          <a:p>
            <a:r>
              <a:rPr lang="en-US" b="1">
                <a:solidFill>
                  <a:sysClr val="windowText" lastClr="000000"/>
                </a:solidFill>
              </a:rPr>
              <a:t>K-core</a:t>
            </a:r>
          </a:p>
          <a:p>
            <a:endParaRPr lang="en-US" b="1">
              <a:solidFill>
                <a:sysClr val="windowText" lastClr="000000"/>
              </a:solidFill>
            </a:endParaRPr>
          </a:p>
          <a:p>
            <a:r>
              <a:rPr lang="en-US" b="1">
                <a:solidFill>
                  <a:sysClr val="windowText" lastClr="000000"/>
                </a:solidFill>
              </a:rPr>
              <a:t>Ambassadors</a:t>
            </a:r>
          </a:p>
          <a:p>
            <a:endParaRPr lang="en-US" b="1">
              <a:solidFill>
                <a:sysClr val="windowText" lastClr="000000"/>
              </a:solidFill>
            </a:endParaRPr>
          </a:p>
          <a:p>
            <a:r>
              <a:rPr lang="en-US" b="1">
                <a:solidFill>
                  <a:sysClr val="windowText" lastClr="000000"/>
                </a:solidFill>
              </a:rPr>
              <a:t>Community hubs</a:t>
            </a:r>
          </a:p>
          <a:p>
            <a:endParaRPr lang="en-US" b="1">
              <a:solidFill>
                <a:sysClr val="windowText" lastClr="000000"/>
              </a:solidFill>
            </a:endParaRPr>
          </a:p>
          <a:p>
            <a:r>
              <a:rPr lang="en-US" b="1">
                <a:solidFill>
                  <a:sysClr val="windowText" lastClr="000000"/>
                </a:solidFill>
              </a:rPr>
              <a:t>Vote-Rank</a:t>
            </a:r>
          </a:p>
        </p:txBody>
      </p:sp>
      <p:pic>
        <p:nvPicPr>
          <p:cNvPr id="4" name="Imagen 3">
            <a:extLst>
              <a:ext uri="{FF2B5EF4-FFF2-40B4-BE49-F238E27FC236}">
                <a16:creationId xmlns:a16="http://schemas.microsoft.com/office/drawing/2014/main" id="{78E405C7-309A-4018-92AA-8DE9FB804F8F}"/>
              </a:ext>
            </a:extLst>
          </p:cNvPr>
          <p:cNvPicPr>
            <a:picLocks noChangeAspect="1"/>
          </p:cNvPicPr>
          <p:nvPr/>
        </p:nvPicPr>
        <p:blipFill>
          <a:blip r:embed="rId2"/>
          <a:stretch>
            <a:fillRect/>
          </a:stretch>
        </p:blipFill>
        <p:spPr>
          <a:xfrm>
            <a:off x="5288331" y="1996232"/>
            <a:ext cx="5206435" cy="3438442"/>
          </a:xfrm>
          <a:prstGeom prst="rect">
            <a:avLst/>
          </a:prstGeom>
        </p:spPr>
      </p:pic>
    </p:spTree>
    <p:extLst>
      <p:ext uri="{BB962C8B-B14F-4D97-AF65-F5344CB8AC3E}">
        <p14:creationId xmlns:p14="http://schemas.microsoft.com/office/powerpoint/2010/main" val="3045366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802F14-119D-4A52-BF0E-D23F4FE1C3DF}"/>
              </a:ext>
            </a:extLst>
          </p:cNvPr>
          <p:cNvSpPr>
            <a:spLocks noGrp="1"/>
          </p:cNvSpPr>
          <p:nvPr>
            <p:ph type="title"/>
          </p:nvPr>
        </p:nvSpPr>
        <p:spPr/>
        <p:txBody>
          <a:bodyPr/>
          <a:lstStyle/>
          <a:p>
            <a:r>
              <a:rPr lang="es-CO"/>
              <a:t>Exiten dos grandes grupos de estrategias de nodos semillas:  Centralizados y Descentralizados</a:t>
            </a:r>
          </a:p>
        </p:txBody>
      </p:sp>
      <p:sp>
        <p:nvSpPr>
          <p:cNvPr id="6" name="Rectángulo 5">
            <a:extLst>
              <a:ext uri="{FF2B5EF4-FFF2-40B4-BE49-F238E27FC236}">
                <a16:creationId xmlns:a16="http://schemas.microsoft.com/office/drawing/2014/main" id="{C9B1C61F-EF1E-4889-8BA5-1877432C63B4}"/>
              </a:ext>
            </a:extLst>
          </p:cNvPr>
          <p:cNvSpPr/>
          <p:nvPr/>
        </p:nvSpPr>
        <p:spPr>
          <a:xfrm>
            <a:off x="1478003" y="1354639"/>
            <a:ext cx="4174652" cy="48799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a:solidFill>
                  <a:sysClr val="windowText" lastClr="000000"/>
                </a:solidFill>
              </a:rPr>
              <a:t>Hubs</a:t>
            </a:r>
          </a:p>
          <a:p>
            <a:endParaRPr lang="en-US" b="1">
              <a:solidFill>
                <a:sysClr val="windowText" lastClr="000000"/>
              </a:solidFill>
            </a:endParaRPr>
          </a:p>
          <a:p>
            <a:r>
              <a:rPr lang="en-US" b="1">
                <a:solidFill>
                  <a:sysClr val="windowText" lastClr="000000"/>
                </a:solidFill>
              </a:rPr>
              <a:t>Intermediaries</a:t>
            </a:r>
          </a:p>
          <a:p>
            <a:endParaRPr lang="en-US" b="1">
              <a:solidFill>
                <a:sysClr val="windowText" lastClr="000000"/>
              </a:solidFill>
            </a:endParaRPr>
          </a:p>
          <a:p>
            <a:r>
              <a:rPr lang="en-US" b="1">
                <a:solidFill>
                  <a:sysClr val="windowText" lastClr="000000"/>
                </a:solidFill>
              </a:rPr>
              <a:t>Closest</a:t>
            </a:r>
          </a:p>
          <a:p>
            <a:endParaRPr lang="en-US" b="1">
              <a:solidFill>
                <a:sysClr val="windowText" lastClr="000000"/>
              </a:solidFill>
            </a:endParaRPr>
          </a:p>
          <a:p>
            <a:r>
              <a:rPr lang="en-US" b="1">
                <a:solidFill>
                  <a:sysClr val="windowText" lastClr="000000"/>
                </a:solidFill>
              </a:rPr>
              <a:t>Page-Rank</a:t>
            </a:r>
            <a:endParaRPr lang="en-US">
              <a:solidFill>
                <a:sysClr val="windowText" lastClr="000000"/>
              </a:solidFill>
            </a:endParaRPr>
          </a:p>
          <a:p>
            <a:endParaRPr lang="en-US" b="1">
              <a:solidFill>
                <a:sysClr val="windowText" lastClr="000000"/>
              </a:solidFill>
            </a:endParaRPr>
          </a:p>
          <a:p>
            <a:r>
              <a:rPr lang="en-US" b="1">
                <a:solidFill>
                  <a:sysClr val="windowText" lastClr="000000"/>
                </a:solidFill>
              </a:rPr>
              <a:t>K-core</a:t>
            </a:r>
          </a:p>
          <a:p>
            <a:pPr marL="285750" indent="-285750">
              <a:buFont typeface="Arial" panose="020B0604020202020204" pitchFamily="34" charset="0"/>
              <a:buChar char="•"/>
            </a:pPr>
            <a:r>
              <a:rPr lang="en-US">
                <a:solidFill>
                  <a:sysClr val="windowText" lastClr="000000"/>
                </a:solidFill>
              </a:rPr>
              <a:t>Mayor K-core</a:t>
            </a:r>
          </a:p>
          <a:p>
            <a:endParaRPr lang="en-US" b="1">
              <a:solidFill>
                <a:sysClr val="windowText" lastClr="000000"/>
              </a:solidFill>
            </a:endParaRPr>
          </a:p>
          <a:p>
            <a:r>
              <a:rPr lang="en-US" b="1">
                <a:solidFill>
                  <a:sysClr val="windowText" lastClr="000000"/>
                </a:solidFill>
              </a:rPr>
              <a:t>Ambassadors</a:t>
            </a:r>
          </a:p>
          <a:p>
            <a:endParaRPr lang="en-US" b="1">
              <a:solidFill>
                <a:sysClr val="windowText" lastClr="000000"/>
              </a:solidFill>
            </a:endParaRPr>
          </a:p>
          <a:p>
            <a:r>
              <a:rPr lang="en-US" b="1">
                <a:solidFill>
                  <a:sysClr val="windowText" lastClr="000000"/>
                </a:solidFill>
              </a:rPr>
              <a:t>Community hubs</a:t>
            </a:r>
          </a:p>
          <a:p>
            <a:endParaRPr lang="en-US" b="1">
              <a:solidFill>
                <a:sysClr val="windowText" lastClr="000000"/>
              </a:solidFill>
            </a:endParaRPr>
          </a:p>
          <a:p>
            <a:r>
              <a:rPr lang="en-US" b="1">
                <a:solidFill>
                  <a:sysClr val="windowText" lastClr="000000"/>
                </a:solidFill>
              </a:rPr>
              <a:t>Vote-Rank</a:t>
            </a:r>
          </a:p>
        </p:txBody>
      </p:sp>
      <p:pic>
        <p:nvPicPr>
          <p:cNvPr id="3" name="Imagen 2">
            <a:extLst>
              <a:ext uri="{FF2B5EF4-FFF2-40B4-BE49-F238E27FC236}">
                <a16:creationId xmlns:a16="http://schemas.microsoft.com/office/drawing/2014/main" id="{0EBD69BD-607F-4C20-BC17-18E5E70D0D2F}"/>
              </a:ext>
            </a:extLst>
          </p:cNvPr>
          <p:cNvPicPr>
            <a:picLocks noChangeAspect="1"/>
          </p:cNvPicPr>
          <p:nvPr/>
        </p:nvPicPr>
        <p:blipFill>
          <a:blip r:embed="rId2"/>
          <a:stretch>
            <a:fillRect/>
          </a:stretch>
        </p:blipFill>
        <p:spPr>
          <a:xfrm>
            <a:off x="6107472" y="1935151"/>
            <a:ext cx="4980864" cy="3718882"/>
          </a:xfrm>
          <a:prstGeom prst="rect">
            <a:avLst/>
          </a:prstGeom>
        </p:spPr>
      </p:pic>
    </p:spTree>
    <p:extLst>
      <p:ext uri="{BB962C8B-B14F-4D97-AF65-F5344CB8AC3E}">
        <p14:creationId xmlns:p14="http://schemas.microsoft.com/office/powerpoint/2010/main" val="2152036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802F14-119D-4A52-BF0E-D23F4FE1C3DF}"/>
              </a:ext>
            </a:extLst>
          </p:cNvPr>
          <p:cNvSpPr>
            <a:spLocks noGrp="1"/>
          </p:cNvSpPr>
          <p:nvPr>
            <p:ph type="title"/>
          </p:nvPr>
        </p:nvSpPr>
        <p:spPr/>
        <p:txBody>
          <a:bodyPr/>
          <a:lstStyle/>
          <a:p>
            <a:r>
              <a:rPr lang="es-CO"/>
              <a:t>Exiten dos grandes grupos de estrategias de nodos semillas:  Centralizados y Descentralizados</a:t>
            </a:r>
          </a:p>
        </p:txBody>
      </p:sp>
      <p:sp>
        <p:nvSpPr>
          <p:cNvPr id="6" name="Rectángulo 5">
            <a:extLst>
              <a:ext uri="{FF2B5EF4-FFF2-40B4-BE49-F238E27FC236}">
                <a16:creationId xmlns:a16="http://schemas.microsoft.com/office/drawing/2014/main" id="{C9B1C61F-EF1E-4889-8BA5-1877432C63B4}"/>
              </a:ext>
            </a:extLst>
          </p:cNvPr>
          <p:cNvSpPr/>
          <p:nvPr/>
        </p:nvSpPr>
        <p:spPr>
          <a:xfrm>
            <a:off x="1478003" y="1354639"/>
            <a:ext cx="4201494" cy="48799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a:solidFill>
                  <a:sysClr val="windowText" lastClr="000000"/>
                </a:solidFill>
              </a:rPr>
              <a:t>Hubs</a:t>
            </a:r>
          </a:p>
          <a:p>
            <a:endParaRPr lang="en-US" b="1">
              <a:solidFill>
                <a:sysClr val="windowText" lastClr="000000"/>
              </a:solidFill>
            </a:endParaRPr>
          </a:p>
          <a:p>
            <a:r>
              <a:rPr lang="en-US" b="1">
                <a:solidFill>
                  <a:sysClr val="windowText" lastClr="000000"/>
                </a:solidFill>
              </a:rPr>
              <a:t>Intermediaries</a:t>
            </a:r>
          </a:p>
          <a:p>
            <a:endParaRPr lang="en-US" b="1">
              <a:solidFill>
                <a:sysClr val="windowText" lastClr="000000"/>
              </a:solidFill>
            </a:endParaRPr>
          </a:p>
          <a:p>
            <a:r>
              <a:rPr lang="en-US" b="1">
                <a:solidFill>
                  <a:sysClr val="windowText" lastClr="000000"/>
                </a:solidFill>
              </a:rPr>
              <a:t>Closest</a:t>
            </a:r>
          </a:p>
          <a:p>
            <a:endParaRPr lang="en-US" b="1">
              <a:solidFill>
                <a:sysClr val="windowText" lastClr="000000"/>
              </a:solidFill>
            </a:endParaRPr>
          </a:p>
          <a:p>
            <a:r>
              <a:rPr lang="en-US" b="1">
                <a:solidFill>
                  <a:sysClr val="windowText" lastClr="000000"/>
                </a:solidFill>
              </a:rPr>
              <a:t>Page-Rank</a:t>
            </a:r>
            <a:endParaRPr lang="en-US">
              <a:solidFill>
                <a:sysClr val="windowText" lastClr="000000"/>
              </a:solidFill>
            </a:endParaRPr>
          </a:p>
          <a:p>
            <a:endParaRPr lang="en-US" b="1">
              <a:solidFill>
                <a:sysClr val="windowText" lastClr="000000"/>
              </a:solidFill>
            </a:endParaRPr>
          </a:p>
          <a:p>
            <a:r>
              <a:rPr lang="en-US" b="1">
                <a:solidFill>
                  <a:sysClr val="windowText" lastClr="000000"/>
                </a:solidFill>
              </a:rPr>
              <a:t>K-core</a:t>
            </a:r>
          </a:p>
          <a:p>
            <a:endParaRPr lang="en-US" b="1">
              <a:solidFill>
                <a:sysClr val="windowText" lastClr="000000"/>
              </a:solidFill>
            </a:endParaRPr>
          </a:p>
          <a:p>
            <a:r>
              <a:rPr lang="en-US" b="1">
                <a:solidFill>
                  <a:sysClr val="windowText" lastClr="000000"/>
                </a:solidFill>
              </a:rPr>
              <a:t>Ambassadors</a:t>
            </a:r>
          </a:p>
          <a:p>
            <a:pPr marL="285750" indent="-285750">
              <a:buFont typeface="Arial" panose="020B0604020202020204" pitchFamily="34" charset="0"/>
              <a:buChar char="•"/>
            </a:pPr>
            <a:r>
              <a:rPr lang="es-CO">
                <a:solidFill>
                  <a:sysClr val="windowText" lastClr="000000"/>
                </a:solidFill>
              </a:rPr>
              <a:t>Mayor diferencia entre el grado total y el grado con la comunidad</a:t>
            </a:r>
          </a:p>
          <a:p>
            <a:endParaRPr lang="en-US" b="1">
              <a:solidFill>
                <a:sysClr val="windowText" lastClr="000000"/>
              </a:solidFill>
            </a:endParaRPr>
          </a:p>
          <a:p>
            <a:r>
              <a:rPr lang="en-US" b="1">
                <a:solidFill>
                  <a:sysClr val="windowText" lastClr="000000"/>
                </a:solidFill>
              </a:rPr>
              <a:t>Community hubs</a:t>
            </a:r>
          </a:p>
          <a:p>
            <a:endParaRPr lang="en-US" b="1">
              <a:solidFill>
                <a:sysClr val="windowText" lastClr="000000"/>
              </a:solidFill>
            </a:endParaRPr>
          </a:p>
          <a:p>
            <a:r>
              <a:rPr lang="en-US" b="1">
                <a:solidFill>
                  <a:sysClr val="windowText" lastClr="000000"/>
                </a:solidFill>
              </a:rPr>
              <a:t>Vote-Rank</a:t>
            </a:r>
          </a:p>
        </p:txBody>
      </p:sp>
      <p:pic>
        <p:nvPicPr>
          <p:cNvPr id="4" name="Imagen 3">
            <a:extLst>
              <a:ext uri="{FF2B5EF4-FFF2-40B4-BE49-F238E27FC236}">
                <a16:creationId xmlns:a16="http://schemas.microsoft.com/office/drawing/2014/main" id="{6ADCC431-D7F5-4D42-830A-3AFECB09E08D}"/>
              </a:ext>
            </a:extLst>
          </p:cNvPr>
          <p:cNvPicPr>
            <a:picLocks noChangeAspect="1"/>
          </p:cNvPicPr>
          <p:nvPr/>
        </p:nvPicPr>
        <p:blipFill>
          <a:blip r:embed="rId2"/>
          <a:stretch>
            <a:fillRect/>
          </a:stretch>
        </p:blipFill>
        <p:spPr>
          <a:xfrm>
            <a:off x="5679496" y="2434639"/>
            <a:ext cx="6187976" cy="3578662"/>
          </a:xfrm>
          <a:prstGeom prst="rect">
            <a:avLst/>
          </a:prstGeom>
        </p:spPr>
      </p:pic>
      <mc:AlternateContent xmlns:mc="http://schemas.openxmlformats.org/markup-compatibility/2006" xmlns:a14="http://schemas.microsoft.com/office/drawing/2010/main">
        <mc:Choice Requires="a14">
          <p:sp>
            <p:nvSpPr>
              <p:cNvPr id="7" name="1 Rectángulo">
                <a:extLst>
                  <a:ext uri="{FF2B5EF4-FFF2-40B4-BE49-F238E27FC236}">
                    <a16:creationId xmlns:a16="http://schemas.microsoft.com/office/drawing/2014/main" id="{D9DE968B-5668-44E3-B6A0-D3FAF1FA0BFF}"/>
                  </a:ext>
                </a:extLst>
              </p:cNvPr>
              <p:cNvSpPr/>
              <p:nvPr/>
            </p:nvSpPr>
            <p:spPr>
              <a:xfrm>
                <a:off x="7136439" y="1092075"/>
                <a:ext cx="3981667" cy="1074077"/>
              </a:xfrm>
              <a:prstGeom prst="rect">
                <a:avLst/>
              </a:prstGeom>
            </p:spPr>
            <p:txBody>
              <a:bodyPr wrap="none">
                <a:spAutoFit/>
              </a:bodyPr>
              <a:lstStyle/>
              <a:p>
                <a:r>
                  <a:rPr lang="es-CO" i="1" err="1"/>
                  <a:t>Modularity</a:t>
                </a:r>
                <a:endParaRPr lang="es-CO" i="1"/>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f>
                        <m:fPr>
                          <m:ctrlPr>
                            <a:rPr lang="es-CO"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nary>
                        <m:naryPr>
                          <m:chr m:val="∑"/>
                          <m:limLoc m:val="undOvr"/>
                          <m:supHide m:val="on"/>
                          <m:ctrlPr>
                            <a:rPr lang="es-CO" i="1">
                              <a:latin typeface="Cambria Math" panose="02040503050406030204" pitchFamily="18" charset="0"/>
                            </a:rPr>
                          </m:ctrlPr>
                        </m:naryPr>
                        <m:sub>
                          <m:r>
                            <a:rPr lang="en-US" i="1">
                              <a:latin typeface="Cambria Math" panose="02040503050406030204" pitchFamily="18" charset="0"/>
                            </a:rPr>
                            <m:t>𝑖𝑗</m:t>
                          </m:r>
                        </m:sub>
                        <m:sup/>
                        <m:e>
                          <m:r>
                            <a:rPr lang="en-US" i="1">
                              <a:latin typeface="Cambria Math" panose="02040503050406030204" pitchFamily="18" charset="0"/>
                            </a:rPr>
                            <m:t>(</m:t>
                          </m:r>
                          <m:sSub>
                            <m:sSubPr>
                              <m:ctrlPr>
                                <a:rPr lang="es-CO"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𝑖𝑗</m:t>
                              </m:r>
                            </m:sub>
                          </m:sSub>
                          <m:r>
                            <a:rPr lang="en-US" i="1">
                              <a:latin typeface="Cambria Math" panose="02040503050406030204" pitchFamily="18" charset="0"/>
                            </a:rPr>
                            <m:t>−</m:t>
                          </m:r>
                          <m:f>
                            <m:fPr>
                              <m:ctrlPr>
                                <a:rPr lang="es-CO" i="1">
                                  <a:latin typeface="Cambria Math" panose="02040503050406030204" pitchFamily="18" charset="0"/>
                                </a:rPr>
                              </m:ctrlPr>
                            </m:fPr>
                            <m:num>
                              <m:sSub>
                                <m:sSubPr>
                                  <m:ctrlPr>
                                    <a:rPr lang="es-CO"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s-CO"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s-CO"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s-CO"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𝑗</m:t>
                              </m:r>
                            </m:sub>
                          </m:sSub>
                          <m:r>
                            <a:rPr lang="en-US" i="1">
                              <a:latin typeface="Cambria Math" panose="02040503050406030204" pitchFamily="18" charset="0"/>
                            </a:rPr>
                            <m:t>)</m:t>
                          </m:r>
                        </m:e>
                      </m:nary>
                    </m:oMath>
                  </m:oMathPara>
                </a14:m>
                <a:endParaRPr lang="es-CO"/>
              </a:p>
            </p:txBody>
          </p:sp>
        </mc:Choice>
        <mc:Fallback xmlns="">
          <p:sp>
            <p:nvSpPr>
              <p:cNvPr id="7" name="1 Rectángulo">
                <a:extLst>
                  <a:ext uri="{FF2B5EF4-FFF2-40B4-BE49-F238E27FC236}">
                    <a16:creationId xmlns:a16="http://schemas.microsoft.com/office/drawing/2014/main" id="{D9DE968B-5668-44E3-B6A0-D3FAF1FA0BFF}"/>
                  </a:ext>
                </a:extLst>
              </p:cNvPr>
              <p:cNvSpPr>
                <a:spLocks noRot="1" noChangeAspect="1" noMove="1" noResize="1" noEditPoints="1" noAdjustHandles="1" noChangeArrowheads="1" noChangeShapeType="1" noTextEdit="1"/>
              </p:cNvSpPr>
              <p:nvPr/>
            </p:nvSpPr>
            <p:spPr>
              <a:xfrm>
                <a:off x="7136439" y="1092075"/>
                <a:ext cx="3981667" cy="1074077"/>
              </a:xfrm>
              <a:prstGeom prst="rect">
                <a:avLst/>
              </a:prstGeom>
              <a:blipFill>
                <a:blip r:embed="rId3"/>
                <a:stretch>
                  <a:fillRect l="-1378" t="-2841"/>
                </a:stretch>
              </a:blipFill>
            </p:spPr>
            <p:txBody>
              <a:bodyPr/>
              <a:lstStyle/>
              <a:p>
                <a:r>
                  <a:rPr lang="en-US">
                    <a:noFill/>
                  </a:rPr>
                  <a:t> </a:t>
                </a:r>
              </a:p>
            </p:txBody>
          </p:sp>
        </mc:Fallback>
      </mc:AlternateContent>
    </p:spTree>
    <p:extLst>
      <p:ext uri="{BB962C8B-B14F-4D97-AF65-F5344CB8AC3E}">
        <p14:creationId xmlns:p14="http://schemas.microsoft.com/office/powerpoint/2010/main" val="853829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802F14-119D-4A52-BF0E-D23F4FE1C3DF}"/>
              </a:ext>
            </a:extLst>
          </p:cNvPr>
          <p:cNvSpPr>
            <a:spLocks noGrp="1"/>
          </p:cNvSpPr>
          <p:nvPr>
            <p:ph type="title"/>
          </p:nvPr>
        </p:nvSpPr>
        <p:spPr/>
        <p:txBody>
          <a:bodyPr/>
          <a:lstStyle/>
          <a:p>
            <a:r>
              <a:rPr lang="es-CO"/>
              <a:t>Exiten dos grandes grupos de estrategias de nodos semillas:  Centralizados y Descentralizados</a:t>
            </a:r>
          </a:p>
        </p:txBody>
      </p:sp>
      <p:sp>
        <p:nvSpPr>
          <p:cNvPr id="6" name="Rectángulo 5">
            <a:extLst>
              <a:ext uri="{FF2B5EF4-FFF2-40B4-BE49-F238E27FC236}">
                <a16:creationId xmlns:a16="http://schemas.microsoft.com/office/drawing/2014/main" id="{C9B1C61F-EF1E-4889-8BA5-1877432C63B4}"/>
              </a:ext>
            </a:extLst>
          </p:cNvPr>
          <p:cNvSpPr/>
          <p:nvPr/>
        </p:nvSpPr>
        <p:spPr>
          <a:xfrm>
            <a:off x="1478003" y="1354639"/>
            <a:ext cx="4201494" cy="48799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a:solidFill>
                  <a:sysClr val="windowText" lastClr="000000"/>
                </a:solidFill>
              </a:rPr>
              <a:t>Hubs</a:t>
            </a:r>
          </a:p>
          <a:p>
            <a:endParaRPr lang="en-US" b="1">
              <a:solidFill>
                <a:sysClr val="windowText" lastClr="000000"/>
              </a:solidFill>
            </a:endParaRPr>
          </a:p>
          <a:p>
            <a:r>
              <a:rPr lang="en-US" b="1">
                <a:solidFill>
                  <a:sysClr val="windowText" lastClr="000000"/>
                </a:solidFill>
              </a:rPr>
              <a:t>Intermediaries</a:t>
            </a:r>
          </a:p>
          <a:p>
            <a:endParaRPr lang="en-US" b="1">
              <a:solidFill>
                <a:sysClr val="windowText" lastClr="000000"/>
              </a:solidFill>
            </a:endParaRPr>
          </a:p>
          <a:p>
            <a:r>
              <a:rPr lang="en-US" b="1">
                <a:solidFill>
                  <a:sysClr val="windowText" lastClr="000000"/>
                </a:solidFill>
              </a:rPr>
              <a:t>Closest</a:t>
            </a:r>
          </a:p>
          <a:p>
            <a:endParaRPr lang="en-US" b="1">
              <a:solidFill>
                <a:sysClr val="windowText" lastClr="000000"/>
              </a:solidFill>
            </a:endParaRPr>
          </a:p>
          <a:p>
            <a:r>
              <a:rPr lang="en-US" b="1">
                <a:solidFill>
                  <a:sysClr val="windowText" lastClr="000000"/>
                </a:solidFill>
              </a:rPr>
              <a:t>Page-Rank</a:t>
            </a:r>
            <a:endParaRPr lang="en-US">
              <a:solidFill>
                <a:sysClr val="windowText" lastClr="000000"/>
              </a:solidFill>
            </a:endParaRPr>
          </a:p>
          <a:p>
            <a:endParaRPr lang="en-US" b="1">
              <a:solidFill>
                <a:sysClr val="windowText" lastClr="000000"/>
              </a:solidFill>
            </a:endParaRPr>
          </a:p>
          <a:p>
            <a:r>
              <a:rPr lang="en-US" b="1">
                <a:solidFill>
                  <a:sysClr val="windowText" lastClr="000000"/>
                </a:solidFill>
              </a:rPr>
              <a:t>K-core</a:t>
            </a:r>
          </a:p>
          <a:p>
            <a:endParaRPr lang="en-US" b="1">
              <a:solidFill>
                <a:sysClr val="windowText" lastClr="000000"/>
              </a:solidFill>
            </a:endParaRPr>
          </a:p>
          <a:p>
            <a:r>
              <a:rPr lang="en-US" b="1">
                <a:solidFill>
                  <a:sysClr val="windowText" lastClr="000000"/>
                </a:solidFill>
              </a:rPr>
              <a:t>Ambassadors</a:t>
            </a:r>
          </a:p>
          <a:p>
            <a:endParaRPr lang="en-US" b="1">
              <a:solidFill>
                <a:sysClr val="windowText" lastClr="000000"/>
              </a:solidFill>
            </a:endParaRPr>
          </a:p>
          <a:p>
            <a:r>
              <a:rPr lang="en-US" b="1">
                <a:solidFill>
                  <a:sysClr val="windowText" lastClr="000000"/>
                </a:solidFill>
              </a:rPr>
              <a:t>Community hubs</a:t>
            </a:r>
          </a:p>
          <a:p>
            <a:pPr marL="285750" indent="-285750">
              <a:buFont typeface="Arial" panose="020B0604020202020204" pitchFamily="34" charset="0"/>
              <a:buChar char="•"/>
            </a:pPr>
            <a:r>
              <a:rPr lang="es-MX">
                <a:solidFill>
                  <a:sysClr val="windowText" lastClr="000000"/>
                </a:solidFill>
              </a:rPr>
              <a:t>Menor diferencia entre el grado total y el grado con la comunidad</a:t>
            </a:r>
            <a:endParaRPr lang="en-US">
              <a:solidFill>
                <a:sysClr val="windowText" lastClr="000000"/>
              </a:solidFill>
            </a:endParaRPr>
          </a:p>
          <a:p>
            <a:endParaRPr lang="en-US" b="1">
              <a:solidFill>
                <a:sysClr val="windowText" lastClr="000000"/>
              </a:solidFill>
            </a:endParaRPr>
          </a:p>
          <a:p>
            <a:r>
              <a:rPr lang="en-US" b="1">
                <a:solidFill>
                  <a:sysClr val="windowText" lastClr="000000"/>
                </a:solidFill>
              </a:rPr>
              <a:t>Vote-Rank</a:t>
            </a:r>
          </a:p>
        </p:txBody>
      </p:sp>
      <mc:AlternateContent xmlns:mc="http://schemas.openxmlformats.org/markup-compatibility/2006" xmlns:a14="http://schemas.microsoft.com/office/drawing/2010/main">
        <mc:Choice Requires="a14">
          <p:sp>
            <p:nvSpPr>
              <p:cNvPr id="7" name="1 Rectángulo">
                <a:extLst>
                  <a:ext uri="{FF2B5EF4-FFF2-40B4-BE49-F238E27FC236}">
                    <a16:creationId xmlns:a16="http://schemas.microsoft.com/office/drawing/2014/main" id="{D9DE968B-5668-44E3-B6A0-D3FAF1FA0BFF}"/>
                  </a:ext>
                </a:extLst>
              </p:cNvPr>
              <p:cNvSpPr/>
              <p:nvPr/>
            </p:nvSpPr>
            <p:spPr>
              <a:xfrm>
                <a:off x="7136439" y="1092075"/>
                <a:ext cx="3981667" cy="1074077"/>
              </a:xfrm>
              <a:prstGeom prst="rect">
                <a:avLst/>
              </a:prstGeom>
            </p:spPr>
            <p:txBody>
              <a:bodyPr wrap="none">
                <a:spAutoFit/>
              </a:bodyPr>
              <a:lstStyle/>
              <a:p>
                <a:r>
                  <a:rPr lang="es-CO" i="1" err="1"/>
                  <a:t>Modularity</a:t>
                </a:r>
                <a:endParaRPr lang="es-CO" i="1"/>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f>
                        <m:fPr>
                          <m:ctrlPr>
                            <a:rPr lang="es-CO"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nary>
                        <m:naryPr>
                          <m:chr m:val="∑"/>
                          <m:limLoc m:val="undOvr"/>
                          <m:supHide m:val="on"/>
                          <m:ctrlPr>
                            <a:rPr lang="es-CO" i="1">
                              <a:latin typeface="Cambria Math" panose="02040503050406030204" pitchFamily="18" charset="0"/>
                            </a:rPr>
                          </m:ctrlPr>
                        </m:naryPr>
                        <m:sub>
                          <m:r>
                            <a:rPr lang="en-US" i="1">
                              <a:latin typeface="Cambria Math" panose="02040503050406030204" pitchFamily="18" charset="0"/>
                            </a:rPr>
                            <m:t>𝑖𝑗</m:t>
                          </m:r>
                        </m:sub>
                        <m:sup/>
                        <m:e>
                          <m:r>
                            <a:rPr lang="en-US" i="1">
                              <a:latin typeface="Cambria Math" panose="02040503050406030204" pitchFamily="18" charset="0"/>
                            </a:rPr>
                            <m:t>(</m:t>
                          </m:r>
                          <m:sSub>
                            <m:sSubPr>
                              <m:ctrlPr>
                                <a:rPr lang="es-CO"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𝑖𝑗</m:t>
                              </m:r>
                            </m:sub>
                          </m:sSub>
                          <m:r>
                            <a:rPr lang="en-US" i="1">
                              <a:latin typeface="Cambria Math" panose="02040503050406030204" pitchFamily="18" charset="0"/>
                            </a:rPr>
                            <m:t>−</m:t>
                          </m:r>
                          <m:f>
                            <m:fPr>
                              <m:ctrlPr>
                                <a:rPr lang="es-CO" i="1">
                                  <a:latin typeface="Cambria Math" panose="02040503050406030204" pitchFamily="18" charset="0"/>
                                </a:rPr>
                              </m:ctrlPr>
                            </m:fPr>
                            <m:num>
                              <m:sSub>
                                <m:sSubPr>
                                  <m:ctrlPr>
                                    <a:rPr lang="es-CO"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s-CO"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s-CO"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s-CO"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𝑗</m:t>
                              </m:r>
                            </m:sub>
                          </m:sSub>
                          <m:r>
                            <a:rPr lang="en-US" i="1">
                              <a:latin typeface="Cambria Math" panose="02040503050406030204" pitchFamily="18" charset="0"/>
                            </a:rPr>
                            <m:t>)</m:t>
                          </m:r>
                        </m:e>
                      </m:nary>
                    </m:oMath>
                  </m:oMathPara>
                </a14:m>
                <a:endParaRPr lang="es-CO"/>
              </a:p>
            </p:txBody>
          </p:sp>
        </mc:Choice>
        <mc:Fallback xmlns="">
          <p:sp>
            <p:nvSpPr>
              <p:cNvPr id="7" name="1 Rectángulo">
                <a:extLst>
                  <a:ext uri="{FF2B5EF4-FFF2-40B4-BE49-F238E27FC236}">
                    <a16:creationId xmlns:a16="http://schemas.microsoft.com/office/drawing/2014/main" id="{D9DE968B-5668-44E3-B6A0-D3FAF1FA0BFF}"/>
                  </a:ext>
                </a:extLst>
              </p:cNvPr>
              <p:cNvSpPr>
                <a:spLocks noRot="1" noChangeAspect="1" noMove="1" noResize="1" noEditPoints="1" noAdjustHandles="1" noChangeArrowheads="1" noChangeShapeType="1" noTextEdit="1"/>
              </p:cNvSpPr>
              <p:nvPr/>
            </p:nvSpPr>
            <p:spPr>
              <a:xfrm>
                <a:off x="7136439" y="1092075"/>
                <a:ext cx="3981667" cy="1074077"/>
              </a:xfrm>
              <a:prstGeom prst="rect">
                <a:avLst/>
              </a:prstGeom>
              <a:blipFill>
                <a:blip r:embed="rId2"/>
                <a:stretch>
                  <a:fillRect l="-1378" t="-2841"/>
                </a:stretch>
              </a:blipFill>
            </p:spPr>
            <p:txBody>
              <a:bodyPr/>
              <a:lstStyle/>
              <a:p>
                <a:r>
                  <a:rPr lang="en-US">
                    <a:noFill/>
                  </a:rPr>
                  <a:t> </a:t>
                </a:r>
              </a:p>
            </p:txBody>
          </p:sp>
        </mc:Fallback>
      </mc:AlternateContent>
      <p:pic>
        <p:nvPicPr>
          <p:cNvPr id="3" name="Imagen 2">
            <a:extLst>
              <a:ext uri="{FF2B5EF4-FFF2-40B4-BE49-F238E27FC236}">
                <a16:creationId xmlns:a16="http://schemas.microsoft.com/office/drawing/2014/main" id="{43C56590-F290-41DE-B4B3-B104D6DC4E69}"/>
              </a:ext>
            </a:extLst>
          </p:cNvPr>
          <p:cNvPicPr>
            <a:picLocks noChangeAspect="1"/>
          </p:cNvPicPr>
          <p:nvPr/>
        </p:nvPicPr>
        <p:blipFill>
          <a:blip r:embed="rId3"/>
          <a:stretch>
            <a:fillRect/>
          </a:stretch>
        </p:blipFill>
        <p:spPr>
          <a:xfrm>
            <a:off x="6810028" y="2443510"/>
            <a:ext cx="4605601" cy="3791035"/>
          </a:xfrm>
          <a:prstGeom prst="rect">
            <a:avLst/>
          </a:prstGeom>
        </p:spPr>
      </p:pic>
    </p:spTree>
    <p:extLst>
      <p:ext uri="{BB962C8B-B14F-4D97-AF65-F5344CB8AC3E}">
        <p14:creationId xmlns:p14="http://schemas.microsoft.com/office/powerpoint/2010/main" val="2990389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802F14-119D-4A52-BF0E-D23F4FE1C3DF}"/>
              </a:ext>
            </a:extLst>
          </p:cNvPr>
          <p:cNvSpPr>
            <a:spLocks noGrp="1"/>
          </p:cNvSpPr>
          <p:nvPr>
            <p:ph type="title"/>
          </p:nvPr>
        </p:nvSpPr>
        <p:spPr/>
        <p:txBody>
          <a:bodyPr/>
          <a:lstStyle/>
          <a:p>
            <a:r>
              <a:rPr lang="es-CO"/>
              <a:t>Exiten dos grandes grupos de estrategias de nodos semillas:  Centralizados y Descentralizados</a:t>
            </a:r>
          </a:p>
        </p:txBody>
      </p:sp>
      <p:sp>
        <p:nvSpPr>
          <p:cNvPr id="6" name="Rectángulo 5">
            <a:extLst>
              <a:ext uri="{FF2B5EF4-FFF2-40B4-BE49-F238E27FC236}">
                <a16:creationId xmlns:a16="http://schemas.microsoft.com/office/drawing/2014/main" id="{C9B1C61F-EF1E-4889-8BA5-1877432C63B4}"/>
              </a:ext>
            </a:extLst>
          </p:cNvPr>
          <p:cNvSpPr/>
          <p:nvPr/>
        </p:nvSpPr>
        <p:spPr>
          <a:xfrm>
            <a:off x="1478003" y="1354639"/>
            <a:ext cx="4201494" cy="48799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a:solidFill>
                  <a:sysClr val="windowText" lastClr="000000"/>
                </a:solidFill>
              </a:rPr>
              <a:t>Hubs</a:t>
            </a:r>
          </a:p>
          <a:p>
            <a:endParaRPr lang="en-US" b="1">
              <a:solidFill>
                <a:sysClr val="windowText" lastClr="000000"/>
              </a:solidFill>
            </a:endParaRPr>
          </a:p>
          <a:p>
            <a:r>
              <a:rPr lang="en-US" b="1">
                <a:solidFill>
                  <a:sysClr val="windowText" lastClr="000000"/>
                </a:solidFill>
              </a:rPr>
              <a:t>Intermediaries</a:t>
            </a:r>
          </a:p>
          <a:p>
            <a:endParaRPr lang="en-US" b="1">
              <a:solidFill>
                <a:sysClr val="windowText" lastClr="000000"/>
              </a:solidFill>
            </a:endParaRPr>
          </a:p>
          <a:p>
            <a:r>
              <a:rPr lang="en-US" b="1">
                <a:solidFill>
                  <a:sysClr val="windowText" lastClr="000000"/>
                </a:solidFill>
              </a:rPr>
              <a:t>Closest</a:t>
            </a:r>
          </a:p>
          <a:p>
            <a:endParaRPr lang="en-US" b="1">
              <a:solidFill>
                <a:sysClr val="windowText" lastClr="000000"/>
              </a:solidFill>
            </a:endParaRPr>
          </a:p>
          <a:p>
            <a:r>
              <a:rPr lang="en-US" b="1">
                <a:solidFill>
                  <a:sysClr val="windowText" lastClr="000000"/>
                </a:solidFill>
              </a:rPr>
              <a:t>Page-Rank</a:t>
            </a:r>
            <a:endParaRPr lang="en-US">
              <a:solidFill>
                <a:sysClr val="windowText" lastClr="000000"/>
              </a:solidFill>
            </a:endParaRPr>
          </a:p>
          <a:p>
            <a:endParaRPr lang="en-US" b="1">
              <a:solidFill>
                <a:sysClr val="windowText" lastClr="000000"/>
              </a:solidFill>
            </a:endParaRPr>
          </a:p>
          <a:p>
            <a:r>
              <a:rPr lang="en-US" b="1">
                <a:solidFill>
                  <a:sysClr val="windowText" lastClr="000000"/>
                </a:solidFill>
              </a:rPr>
              <a:t>K-core</a:t>
            </a:r>
          </a:p>
          <a:p>
            <a:endParaRPr lang="en-US" b="1">
              <a:solidFill>
                <a:sysClr val="windowText" lastClr="000000"/>
              </a:solidFill>
            </a:endParaRPr>
          </a:p>
          <a:p>
            <a:r>
              <a:rPr lang="en-US" b="1">
                <a:solidFill>
                  <a:sysClr val="windowText" lastClr="000000"/>
                </a:solidFill>
              </a:rPr>
              <a:t>Ambassadors</a:t>
            </a:r>
          </a:p>
          <a:p>
            <a:endParaRPr lang="en-US" b="1">
              <a:solidFill>
                <a:sysClr val="windowText" lastClr="000000"/>
              </a:solidFill>
            </a:endParaRPr>
          </a:p>
          <a:p>
            <a:r>
              <a:rPr lang="en-US" b="1">
                <a:solidFill>
                  <a:sysClr val="windowText" lastClr="000000"/>
                </a:solidFill>
              </a:rPr>
              <a:t>Community hubs</a:t>
            </a:r>
          </a:p>
          <a:p>
            <a:endParaRPr lang="en-US" b="1">
              <a:solidFill>
                <a:sysClr val="windowText" lastClr="000000"/>
              </a:solidFill>
            </a:endParaRPr>
          </a:p>
          <a:p>
            <a:r>
              <a:rPr lang="en-US" b="1">
                <a:solidFill>
                  <a:sysClr val="windowText" lastClr="000000"/>
                </a:solidFill>
              </a:rPr>
              <a:t>Vote-Rank</a:t>
            </a:r>
          </a:p>
          <a:p>
            <a:pPr marL="285750" indent="-285750">
              <a:buFont typeface="Arial" panose="020B0604020202020204" pitchFamily="34" charset="0"/>
              <a:buChar char="•"/>
            </a:pPr>
            <a:r>
              <a:rPr lang="en-US">
                <a:solidFill>
                  <a:sysClr val="windowText" lastClr="000000"/>
                </a:solidFill>
              </a:rPr>
              <a:t>Alto vote-Rank</a:t>
            </a:r>
          </a:p>
        </p:txBody>
      </p:sp>
      <p:pic>
        <p:nvPicPr>
          <p:cNvPr id="4" name="Imagen 3">
            <a:extLst>
              <a:ext uri="{FF2B5EF4-FFF2-40B4-BE49-F238E27FC236}">
                <a16:creationId xmlns:a16="http://schemas.microsoft.com/office/drawing/2014/main" id="{47E463C7-9930-4010-A75B-4C3D43C56FE6}"/>
              </a:ext>
            </a:extLst>
          </p:cNvPr>
          <p:cNvPicPr>
            <a:picLocks noChangeAspect="1"/>
          </p:cNvPicPr>
          <p:nvPr/>
        </p:nvPicPr>
        <p:blipFill>
          <a:blip r:embed="rId2"/>
          <a:stretch>
            <a:fillRect/>
          </a:stretch>
        </p:blipFill>
        <p:spPr>
          <a:xfrm>
            <a:off x="6107472" y="1354639"/>
            <a:ext cx="4407790" cy="4487045"/>
          </a:xfrm>
          <a:prstGeom prst="rect">
            <a:avLst/>
          </a:prstGeom>
        </p:spPr>
      </p:pic>
      <p:pic>
        <p:nvPicPr>
          <p:cNvPr id="5" name="Imagen 4">
            <a:extLst>
              <a:ext uri="{FF2B5EF4-FFF2-40B4-BE49-F238E27FC236}">
                <a16:creationId xmlns:a16="http://schemas.microsoft.com/office/drawing/2014/main" id="{E32E895A-6A21-4C0D-9209-3ACC529F8E21}"/>
              </a:ext>
            </a:extLst>
          </p:cNvPr>
          <p:cNvPicPr>
            <a:picLocks noChangeAspect="1"/>
          </p:cNvPicPr>
          <p:nvPr/>
        </p:nvPicPr>
        <p:blipFill>
          <a:blip r:embed="rId3"/>
          <a:stretch>
            <a:fillRect/>
          </a:stretch>
        </p:blipFill>
        <p:spPr>
          <a:xfrm>
            <a:off x="6988933" y="5895549"/>
            <a:ext cx="3603048" cy="615749"/>
          </a:xfrm>
          <a:prstGeom prst="rect">
            <a:avLst/>
          </a:prstGeom>
        </p:spPr>
      </p:pic>
    </p:spTree>
    <p:extLst>
      <p:ext uri="{BB962C8B-B14F-4D97-AF65-F5344CB8AC3E}">
        <p14:creationId xmlns:p14="http://schemas.microsoft.com/office/powerpoint/2010/main" val="3905632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Elipse">
            <a:extLst>
              <a:ext uri="{FF2B5EF4-FFF2-40B4-BE49-F238E27FC236}">
                <a16:creationId xmlns:a16="http://schemas.microsoft.com/office/drawing/2014/main" id="{1FFE569C-B16D-43C8-B173-6235620DE409}"/>
              </a:ext>
            </a:extLst>
          </p:cNvPr>
          <p:cNvSpPr/>
          <p:nvPr/>
        </p:nvSpPr>
        <p:spPr>
          <a:xfrm>
            <a:off x="6307807" y="1510077"/>
            <a:ext cx="784357" cy="792088"/>
          </a:xfrm>
          <a:prstGeom prst="ellipse">
            <a:avLst/>
          </a:prstGeom>
          <a:solidFill>
            <a:schemeClr val="bg1"/>
          </a:solidFill>
          <a:ln w="38100" cmpd="sng">
            <a:noFill/>
          </a:ln>
        </p:spPr>
        <p:style>
          <a:lnRef idx="2">
            <a:schemeClr val="dk1"/>
          </a:lnRef>
          <a:fillRef idx="1">
            <a:schemeClr val="lt1"/>
          </a:fillRef>
          <a:effectRef idx="0">
            <a:schemeClr val="dk1"/>
          </a:effectRef>
          <a:fontRef idx="minor">
            <a:schemeClr val="dk1"/>
          </a:fontRef>
        </p:style>
        <p:txBody>
          <a:bodyPr rtlCol="0" anchor="ctr"/>
          <a:lstStyle/>
          <a:p>
            <a:pPr algn="ctr"/>
            <a:r>
              <a:rPr lang="es-ES" sz="3733" i="1">
                <a:ln>
                  <a:solidFill>
                    <a:schemeClr val="tx1"/>
                  </a:solidFill>
                </a:ln>
                <a:solidFill>
                  <a:schemeClr val="tx1"/>
                </a:solidFill>
                <a:latin typeface="Times New Roman"/>
                <a:cs typeface="Times New Roman"/>
              </a:rPr>
              <a:t>S</a:t>
            </a:r>
          </a:p>
        </p:txBody>
      </p:sp>
      <p:sp>
        <p:nvSpPr>
          <p:cNvPr id="3" name="8 Elipse">
            <a:extLst>
              <a:ext uri="{FF2B5EF4-FFF2-40B4-BE49-F238E27FC236}">
                <a16:creationId xmlns:a16="http://schemas.microsoft.com/office/drawing/2014/main" id="{17E984C6-17A2-4A4D-B469-EB596BE99AF5}"/>
              </a:ext>
            </a:extLst>
          </p:cNvPr>
          <p:cNvSpPr/>
          <p:nvPr/>
        </p:nvSpPr>
        <p:spPr>
          <a:xfrm>
            <a:off x="6708121" y="4182707"/>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latin typeface="Gill Sans Light"/>
              <a:cs typeface="Gill Sans Light"/>
            </a:endParaRPr>
          </a:p>
        </p:txBody>
      </p:sp>
      <p:sp>
        <p:nvSpPr>
          <p:cNvPr id="4" name="24 Elipse">
            <a:extLst>
              <a:ext uri="{FF2B5EF4-FFF2-40B4-BE49-F238E27FC236}">
                <a16:creationId xmlns:a16="http://schemas.microsoft.com/office/drawing/2014/main" id="{EDEF584F-FA8A-4CD2-BCDD-985F1CE697AB}"/>
              </a:ext>
            </a:extLst>
          </p:cNvPr>
          <p:cNvSpPr/>
          <p:nvPr/>
        </p:nvSpPr>
        <p:spPr>
          <a:xfrm>
            <a:off x="7331711" y="4750475"/>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latin typeface="Gill Sans Light"/>
              <a:cs typeface="Gill Sans Light"/>
            </a:endParaRPr>
          </a:p>
        </p:txBody>
      </p:sp>
      <p:sp>
        <p:nvSpPr>
          <p:cNvPr id="5" name="25 Elipse">
            <a:extLst>
              <a:ext uri="{FF2B5EF4-FFF2-40B4-BE49-F238E27FC236}">
                <a16:creationId xmlns:a16="http://schemas.microsoft.com/office/drawing/2014/main" id="{2F548F5D-CC90-4459-A92E-2D5A1ED3C74C}"/>
              </a:ext>
            </a:extLst>
          </p:cNvPr>
          <p:cNvSpPr/>
          <p:nvPr/>
        </p:nvSpPr>
        <p:spPr>
          <a:xfrm>
            <a:off x="8355628" y="4871448"/>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latin typeface="Gill Sans Light"/>
              <a:cs typeface="Gill Sans Light"/>
            </a:endParaRPr>
          </a:p>
        </p:txBody>
      </p:sp>
      <p:sp>
        <p:nvSpPr>
          <p:cNvPr id="6" name="26 Elipse">
            <a:extLst>
              <a:ext uri="{FF2B5EF4-FFF2-40B4-BE49-F238E27FC236}">
                <a16:creationId xmlns:a16="http://schemas.microsoft.com/office/drawing/2014/main" id="{6C586F87-BB65-4F1B-9081-7D1077AB6680}"/>
              </a:ext>
            </a:extLst>
          </p:cNvPr>
          <p:cNvSpPr/>
          <p:nvPr/>
        </p:nvSpPr>
        <p:spPr>
          <a:xfrm>
            <a:off x="5707584" y="3196309"/>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latin typeface="Gill Sans Light"/>
              <a:cs typeface="Gill Sans Light"/>
            </a:endParaRPr>
          </a:p>
        </p:txBody>
      </p:sp>
      <p:sp>
        <p:nvSpPr>
          <p:cNvPr id="7" name="27 Elipse">
            <a:extLst>
              <a:ext uri="{FF2B5EF4-FFF2-40B4-BE49-F238E27FC236}">
                <a16:creationId xmlns:a16="http://schemas.microsoft.com/office/drawing/2014/main" id="{A592A3B3-51D7-4BDB-B129-DADE4CD2A281}"/>
              </a:ext>
            </a:extLst>
          </p:cNvPr>
          <p:cNvSpPr/>
          <p:nvPr/>
        </p:nvSpPr>
        <p:spPr>
          <a:xfrm>
            <a:off x="7728645" y="3918271"/>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latin typeface="Gill Sans Light"/>
              <a:cs typeface="Gill Sans Light"/>
            </a:endParaRPr>
          </a:p>
        </p:txBody>
      </p:sp>
      <p:sp>
        <p:nvSpPr>
          <p:cNvPr id="8" name="28 Elipse">
            <a:extLst>
              <a:ext uri="{FF2B5EF4-FFF2-40B4-BE49-F238E27FC236}">
                <a16:creationId xmlns:a16="http://schemas.microsoft.com/office/drawing/2014/main" id="{94E5AB00-CE50-4B78-8904-FF607E70606B}"/>
              </a:ext>
            </a:extLst>
          </p:cNvPr>
          <p:cNvSpPr/>
          <p:nvPr/>
        </p:nvSpPr>
        <p:spPr>
          <a:xfrm>
            <a:off x="8670272" y="2341208"/>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latin typeface="Gill Sans Light"/>
              <a:cs typeface="Gill Sans Light"/>
            </a:endParaRPr>
          </a:p>
        </p:txBody>
      </p:sp>
      <p:sp>
        <p:nvSpPr>
          <p:cNvPr id="9" name="29 Elipse">
            <a:extLst>
              <a:ext uri="{FF2B5EF4-FFF2-40B4-BE49-F238E27FC236}">
                <a16:creationId xmlns:a16="http://schemas.microsoft.com/office/drawing/2014/main" id="{B8286E6F-EBB3-4B9F-B406-20536E309762}"/>
              </a:ext>
            </a:extLst>
          </p:cNvPr>
          <p:cNvSpPr/>
          <p:nvPr/>
        </p:nvSpPr>
        <p:spPr>
          <a:xfrm>
            <a:off x="7331711" y="2917356"/>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latin typeface="Gill Sans Light"/>
              <a:cs typeface="Gill Sans Light"/>
            </a:endParaRPr>
          </a:p>
        </p:txBody>
      </p:sp>
      <p:sp>
        <p:nvSpPr>
          <p:cNvPr id="10" name="30 Elipse">
            <a:extLst>
              <a:ext uri="{FF2B5EF4-FFF2-40B4-BE49-F238E27FC236}">
                <a16:creationId xmlns:a16="http://schemas.microsoft.com/office/drawing/2014/main" id="{91140DC2-79B3-46A4-8A89-FFF95ADF0280}"/>
              </a:ext>
            </a:extLst>
          </p:cNvPr>
          <p:cNvSpPr/>
          <p:nvPr/>
        </p:nvSpPr>
        <p:spPr>
          <a:xfrm>
            <a:off x="8667423" y="3196309"/>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latin typeface="Gill Sans Light"/>
              <a:cs typeface="Gill Sans Light"/>
            </a:endParaRPr>
          </a:p>
        </p:txBody>
      </p:sp>
      <p:sp>
        <p:nvSpPr>
          <p:cNvPr id="11" name="31 Elipse">
            <a:extLst>
              <a:ext uri="{FF2B5EF4-FFF2-40B4-BE49-F238E27FC236}">
                <a16:creationId xmlns:a16="http://schemas.microsoft.com/office/drawing/2014/main" id="{025FFC94-8748-43F5-B03A-BED486794DBE}"/>
              </a:ext>
            </a:extLst>
          </p:cNvPr>
          <p:cNvSpPr/>
          <p:nvPr/>
        </p:nvSpPr>
        <p:spPr>
          <a:xfrm>
            <a:off x="9855936" y="3208600"/>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latin typeface="Gill Sans Light"/>
              <a:cs typeface="Gill Sans Light"/>
            </a:endParaRPr>
          </a:p>
        </p:txBody>
      </p:sp>
      <p:sp>
        <p:nvSpPr>
          <p:cNvPr id="12" name="32 Elipse">
            <a:extLst>
              <a:ext uri="{FF2B5EF4-FFF2-40B4-BE49-F238E27FC236}">
                <a16:creationId xmlns:a16="http://schemas.microsoft.com/office/drawing/2014/main" id="{C158EF15-CEA3-4BB6-83A7-10848A5880FA}"/>
              </a:ext>
            </a:extLst>
          </p:cNvPr>
          <p:cNvSpPr/>
          <p:nvPr/>
        </p:nvSpPr>
        <p:spPr>
          <a:xfrm>
            <a:off x="8917557" y="4037084"/>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latin typeface="Gill Sans Light"/>
              <a:cs typeface="Gill Sans Light"/>
            </a:endParaRPr>
          </a:p>
        </p:txBody>
      </p:sp>
      <p:sp>
        <p:nvSpPr>
          <p:cNvPr id="13" name="33 Elipse">
            <a:extLst>
              <a:ext uri="{FF2B5EF4-FFF2-40B4-BE49-F238E27FC236}">
                <a16:creationId xmlns:a16="http://schemas.microsoft.com/office/drawing/2014/main" id="{8C2D3884-481F-49A8-BEDD-CCEDA5E74838}"/>
              </a:ext>
            </a:extLst>
          </p:cNvPr>
          <p:cNvSpPr/>
          <p:nvPr/>
        </p:nvSpPr>
        <p:spPr>
          <a:xfrm>
            <a:off x="10685613" y="3998040"/>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latin typeface="Gill Sans Light"/>
              <a:cs typeface="Gill Sans Light"/>
            </a:endParaRPr>
          </a:p>
        </p:txBody>
      </p:sp>
      <p:sp>
        <p:nvSpPr>
          <p:cNvPr id="14" name="34 Elipse">
            <a:extLst>
              <a:ext uri="{FF2B5EF4-FFF2-40B4-BE49-F238E27FC236}">
                <a16:creationId xmlns:a16="http://schemas.microsoft.com/office/drawing/2014/main" id="{D9E26E5D-6C52-434D-8F5B-24D68651DFC0}"/>
              </a:ext>
            </a:extLst>
          </p:cNvPr>
          <p:cNvSpPr/>
          <p:nvPr/>
        </p:nvSpPr>
        <p:spPr>
          <a:xfrm>
            <a:off x="9855936" y="4845468"/>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latin typeface="Gill Sans Light"/>
              <a:cs typeface="Gill Sans Light"/>
            </a:endParaRPr>
          </a:p>
        </p:txBody>
      </p:sp>
      <p:sp>
        <p:nvSpPr>
          <p:cNvPr id="15" name="35 Elipse">
            <a:extLst>
              <a:ext uri="{FF2B5EF4-FFF2-40B4-BE49-F238E27FC236}">
                <a16:creationId xmlns:a16="http://schemas.microsoft.com/office/drawing/2014/main" id="{7E4C2125-66A7-41A5-8FA7-97103F7BECFB}"/>
              </a:ext>
            </a:extLst>
          </p:cNvPr>
          <p:cNvSpPr/>
          <p:nvPr/>
        </p:nvSpPr>
        <p:spPr>
          <a:xfrm>
            <a:off x="10072497" y="2390997"/>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latin typeface="Gill Sans Light"/>
              <a:cs typeface="Gill Sans Light"/>
            </a:endParaRPr>
          </a:p>
        </p:txBody>
      </p:sp>
      <p:cxnSp>
        <p:nvCxnSpPr>
          <p:cNvPr id="16" name="43 Conector recto de flecha">
            <a:extLst>
              <a:ext uri="{FF2B5EF4-FFF2-40B4-BE49-F238E27FC236}">
                <a16:creationId xmlns:a16="http://schemas.microsoft.com/office/drawing/2014/main" id="{F92230D3-C54C-4103-80E7-EDBE36B61819}"/>
              </a:ext>
            </a:extLst>
          </p:cNvPr>
          <p:cNvCxnSpPr>
            <a:stCxn id="2" idx="4"/>
            <a:endCxn id="3" idx="0"/>
          </p:cNvCxnSpPr>
          <p:nvPr/>
        </p:nvCxnSpPr>
        <p:spPr>
          <a:xfrm>
            <a:off x="6699986" y="2302166"/>
            <a:ext cx="200157" cy="1880541"/>
          </a:xfrm>
          <a:prstGeom prst="straightConnector1">
            <a:avLst/>
          </a:prstGeom>
          <a:ln w="38100" cmpd="sng">
            <a:solidFill>
              <a:schemeClr val="accent6">
                <a:lumMod val="75000"/>
              </a:schemeClr>
            </a:solidFill>
            <a:tailEnd type="arrow"/>
          </a:ln>
          <a:effectLst/>
        </p:spPr>
        <p:style>
          <a:lnRef idx="2">
            <a:schemeClr val="dk1"/>
          </a:lnRef>
          <a:fillRef idx="0">
            <a:schemeClr val="dk1"/>
          </a:fillRef>
          <a:effectRef idx="1">
            <a:schemeClr val="dk1"/>
          </a:effectRef>
          <a:fontRef idx="minor">
            <a:schemeClr val="tx1"/>
          </a:fontRef>
        </p:style>
      </p:cxnSp>
      <p:cxnSp>
        <p:nvCxnSpPr>
          <p:cNvPr id="17" name="51 Conector recto de flecha">
            <a:extLst>
              <a:ext uri="{FF2B5EF4-FFF2-40B4-BE49-F238E27FC236}">
                <a16:creationId xmlns:a16="http://schemas.microsoft.com/office/drawing/2014/main" id="{1486234C-3823-4482-ADB2-29385FB8494C}"/>
              </a:ext>
            </a:extLst>
          </p:cNvPr>
          <p:cNvCxnSpPr>
            <a:stCxn id="2" idx="5"/>
            <a:endCxn id="10" idx="1"/>
          </p:cNvCxnSpPr>
          <p:nvPr/>
        </p:nvCxnSpPr>
        <p:spPr>
          <a:xfrm>
            <a:off x="6977298" y="2186168"/>
            <a:ext cx="1746367" cy="1067081"/>
          </a:xfrm>
          <a:prstGeom prst="straightConnector1">
            <a:avLst/>
          </a:prstGeom>
          <a:ln w="38100" cmpd="sng">
            <a:solidFill>
              <a:schemeClr val="accent6">
                <a:lumMod val="75000"/>
              </a:schemeClr>
            </a:solidFill>
            <a:tailEnd type="arrow"/>
          </a:ln>
          <a:effectLst/>
        </p:spPr>
        <p:style>
          <a:lnRef idx="2">
            <a:schemeClr val="dk1"/>
          </a:lnRef>
          <a:fillRef idx="0">
            <a:schemeClr val="dk1"/>
          </a:fillRef>
          <a:effectRef idx="1">
            <a:schemeClr val="dk1"/>
          </a:effectRef>
          <a:fontRef idx="minor">
            <a:schemeClr val="tx1"/>
          </a:fontRef>
        </p:style>
      </p:cxnSp>
      <p:cxnSp>
        <p:nvCxnSpPr>
          <p:cNvPr id="18" name="55 Conector recto de flecha">
            <a:extLst>
              <a:ext uri="{FF2B5EF4-FFF2-40B4-BE49-F238E27FC236}">
                <a16:creationId xmlns:a16="http://schemas.microsoft.com/office/drawing/2014/main" id="{02CF7D86-8553-4BFF-95AE-49A00180E4CE}"/>
              </a:ext>
            </a:extLst>
          </p:cNvPr>
          <p:cNvCxnSpPr>
            <a:stCxn id="2" idx="6"/>
            <a:endCxn id="15" idx="1"/>
          </p:cNvCxnSpPr>
          <p:nvPr/>
        </p:nvCxnSpPr>
        <p:spPr>
          <a:xfrm>
            <a:off x="7092165" y="1906122"/>
            <a:ext cx="3036575" cy="541815"/>
          </a:xfrm>
          <a:prstGeom prst="straightConnector1">
            <a:avLst/>
          </a:prstGeom>
          <a:ln w="38100" cmpd="sng">
            <a:solidFill>
              <a:schemeClr val="accent6">
                <a:lumMod val="75000"/>
              </a:schemeClr>
            </a:solidFill>
            <a:tailEnd type="arrow"/>
          </a:ln>
          <a:effectLst/>
        </p:spPr>
        <p:style>
          <a:lnRef idx="2">
            <a:schemeClr val="dk1"/>
          </a:lnRef>
          <a:fillRef idx="0">
            <a:schemeClr val="dk1"/>
          </a:fillRef>
          <a:effectRef idx="1">
            <a:schemeClr val="dk1"/>
          </a:effectRef>
          <a:fontRef idx="minor">
            <a:schemeClr val="tx1"/>
          </a:fontRef>
        </p:style>
      </p:cxnSp>
      <p:cxnSp>
        <p:nvCxnSpPr>
          <p:cNvPr id="19" name="66 Conector recto">
            <a:extLst>
              <a:ext uri="{FF2B5EF4-FFF2-40B4-BE49-F238E27FC236}">
                <a16:creationId xmlns:a16="http://schemas.microsoft.com/office/drawing/2014/main" id="{70F9A19E-999B-4909-B028-25DBFB53360C}"/>
              </a:ext>
            </a:extLst>
          </p:cNvPr>
          <p:cNvCxnSpPr>
            <a:stCxn id="3" idx="5"/>
            <a:endCxn id="4" idx="1"/>
          </p:cNvCxnSpPr>
          <p:nvPr/>
        </p:nvCxnSpPr>
        <p:spPr>
          <a:xfrm>
            <a:off x="7035923" y="4514568"/>
            <a:ext cx="352029" cy="292845"/>
          </a:xfrm>
          <a:prstGeom prst="line">
            <a:avLst/>
          </a:prstGeom>
          <a:ln w="38100" cmpd="sng"/>
          <a:effectLst/>
        </p:spPr>
        <p:style>
          <a:lnRef idx="2">
            <a:schemeClr val="accent3"/>
          </a:lnRef>
          <a:fillRef idx="0">
            <a:schemeClr val="accent3"/>
          </a:fillRef>
          <a:effectRef idx="1">
            <a:schemeClr val="accent3"/>
          </a:effectRef>
          <a:fontRef idx="minor">
            <a:schemeClr val="tx1"/>
          </a:fontRef>
        </p:style>
      </p:cxnSp>
      <p:cxnSp>
        <p:nvCxnSpPr>
          <p:cNvPr id="20" name="72 Conector recto">
            <a:extLst>
              <a:ext uri="{FF2B5EF4-FFF2-40B4-BE49-F238E27FC236}">
                <a16:creationId xmlns:a16="http://schemas.microsoft.com/office/drawing/2014/main" id="{E389C3DE-5A8C-4910-ABBC-AED98442ED67}"/>
              </a:ext>
            </a:extLst>
          </p:cNvPr>
          <p:cNvCxnSpPr>
            <a:stCxn id="7" idx="6"/>
            <a:endCxn id="12" idx="2"/>
          </p:cNvCxnSpPr>
          <p:nvPr/>
        </p:nvCxnSpPr>
        <p:spPr>
          <a:xfrm>
            <a:off x="8112688" y="4112671"/>
            <a:ext cx="804869" cy="118813"/>
          </a:xfrm>
          <a:prstGeom prst="line">
            <a:avLst/>
          </a:prstGeom>
          <a:ln w="38100" cmpd="sng"/>
          <a:effectLst/>
        </p:spPr>
        <p:style>
          <a:lnRef idx="2">
            <a:schemeClr val="accent3"/>
          </a:lnRef>
          <a:fillRef idx="0">
            <a:schemeClr val="accent3"/>
          </a:fillRef>
          <a:effectRef idx="1">
            <a:schemeClr val="accent3"/>
          </a:effectRef>
          <a:fontRef idx="minor">
            <a:schemeClr val="tx1"/>
          </a:fontRef>
        </p:style>
      </p:cxnSp>
      <p:cxnSp>
        <p:nvCxnSpPr>
          <p:cNvPr id="21" name="75 Conector recto">
            <a:extLst>
              <a:ext uri="{FF2B5EF4-FFF2-40B4-BE49-F238E27FC236}">
                <a16:creationId xmlns:a16="http://schemas.microsoft.com/office/drawing/2014/main" id="{02501CDF-DE0D-4CCE-B717-1610092AE5E6}"/>
              </a:ext>
            </a:extLst>
          </p:cNvPr>
          <p:cNvCxnSpPr>
            <a:stCxn id="12" idx="6"/>
            <a:endCxn id="13" idx="2"/>
          </p:cNvCxnSpPr>
          <p:nvPr/>
        </p:nvCxnSpPr>
        <p:spPr>
          <a:xfrm flipV="1">
            <a:off x="9301600" y="4192441"/>
            <a:ext cx="1384013" cy="39044"/>
          </a:xfrm>
          <a:prstGeom prst="line">
            <a:avLst/>
          </a:prstGeom>
          <a:ln w="38100" cmpd="sng"/>
          <a:effectLst/>
        </p:spPr>
        <p:style>
          <a:lnRef idx="2">
            <a:schemeClr val="accent3"/>
          </a:lnRef>
          <a:fillRef idx="0">
            <a:schemeClr val="accent3"/>
          </a:fillRef>
          <a:effectRef idx="1">
            <a:schemeClr val="accent3"/>
          </a:effectRef>
          <a:fontRef idx="minor">
            <a:schemeClr val="tx1"/>
          </a:fontRef>
        </p:style>
      </p:cxnSp>
      <p:cxnSp>
        <p:nvCxnSpPr>
          <p:cNvPr id="22" name="80 Conector recto">
            <a:extLst>
              <a:ext uri="{FF2B5EF4-FFF2-40B4-BE49-F238E27FC236}">
                <a16:creationId xmlns:a16="http://schemas.microsoft.com/office/drawing/2014/main" id="{96B16B1B-51E4-4746-8510-98EF4E660376}"/>
              </a:ext>
            </a:extLst>
          </p:cNvPr>
          <p:cNvCxnSpPr>
            <a:stCxn id="9" idx="6"/>
            <a:endCxn id="10" idx="2"/>
          </p:cNvCxnSpPr>
          <p:nvPr/>
        </p:nvCxnSpPr>
        <p:spPr>
          <a:xfrm>
            <a:off x="7715754" y="3111757"/>
            <a:ext cx="951669" cy="278953"/>
          </a:xfrm>
          <a:prstGeom prst="line">
            <a:avLst/>
          </a:prstGeom>
          <a:ln w="38100" cmpd="sng"/>
          <a:effectLst/>
        </p:spPr>
        <p:style>
          <a:lnRef idx="2">
            <a:schemeClr val="accent3"/>
          </a:lnRef>
          <a:fillRef idx="0">
            <a:schemeClr val="accent3"/>
          </a:fillRef>
          <a:effectRef idx="1">
            <a:schemeClr val="accent3"/>
          </a:effectRef>
          <a:fontRef idx="minor">
            <a:schemeClr val="tx1"/>
          </a:fontRef>
        </p:style>
      </p:cxnSp>
      <p:cxnSp>
        <p:nvCxnSpPr>
          <p:cNvPr id="23" name="82 Conector recto">
            <a:extLst>
              <a:ext uri="{FF2B5EF4-FFF2-40B4-BE49-F238E27FC236}">
                <a16:creationId xmlns:a16="http://schemas.microsoft.com/office/drawing/2014/main" id="{1C6DE07E-9368-4486-B690-1338B1A39A54}"/>
              </a:ext>
            </a:extLst>
          </p:cNvPr>
          <p:cNvCxnSpPr>
            <a:stCxn id="6" idx="6"/>
            <a:endCxn id="9" idx="2"/>
          </p:cNvCxnSpPr>
          <p:nvPr/>
        </p:nvCxnSpPr>
        <p:spPr>
          <a:xfrm flipV="1">
            <a:off x="6091627" y="3111757"/>
            <a:ext cx="1240084" cy="278953"/>
          </a:xfrm>
          <a:prstGeom prst="line">
            <a:avLst/>
          </a:prstGeom>
          <a:ln w="38100" cmpd="sng"/>
          <a:effectLst/>
        </p:spPr>
        <p:style>
          <a:lnRef idx="2">
            <a:schemeClr val="accent3"/>
          </a:lnRef>
          <a:fillRef idx="0">
            <a:schemeClr val="accent3"/>
          </a:fillRef>
          <a:effectRef idx="1">
            <a:schemeClr val="accent3"/>
          </a:effectRef>
          <a:fontRef idx="minor">
            <a:schemeClr val="tx1"/>
          </a:fontRef>
        </p:style>
      </p:cxnSp>
      <p:cxnSp>
        <p:nvCxnSpPr>
          <p:cNvPr id="24" name="86 Conector recto">
            <a:extLst>
              <a:ext uri="{FF2B5EF4-FFF2-40B4-BE49-F238E27FC236}">
                <a16:creationId xmlns:a16="http://schemas.microsoft.com/office/drawing/2014/main" id="{24211A57-A05A-4093-ADAD-5749BE599ABA}"/>
              </a:ext>
            </a:extLst>
          </p:cNvPr>
          <p:cNvCxnSpPr>
            <a:stCxn id="6" idx="5"/>
            <a:endCxn id="3" idx="1"/>
          </p:cNvCxnSpPr>
          <p:nvPr/>
        </p:nvCxnSpPr>
        <p:spPr>
          <a:xfrm>
            <a:off x="6035386" y="3528171"/>
            <a:ext cx="728977" cy="711475"/>
          </a:xfrm>
          <a:prstGeom prst="line">
            <a:avLst/>
          </a:prstGeom>
          <a:ln w="38100" cmpd="sng"/>
          <a:effectLst/>
        </p:spPr>
        <p:style>
          <a:lnRef idx="2">
            <a:schemeClr val="accent3"/>
          </a:lnRef>
          <a:fillRef idx="0">
            <a:schemeClr val="accent3"/>
          </a:fillRef>
          <a:effectRef idx="1">
            <a:schemeClr val="accent3"/>
          </a:effectRef>
          <a:fontRef idx="minor">
            <a:schemeClr val="tx1"/>
          </a:fontRef>
        </p:style>
      </p:cxnSp>
      <p:cxnSp>
        <p:nvCxnSpPr>
          <p:cNvPr id="25" name="90 Conector recto">
            <a:extLst>
              <a:ext uri="{FF2B5EF4-FFF2-40B4-BE49-F238E27FC236}">
                <a16:creationId xmlns:a16="http://schemas.microsoft.com/office/drawing/2014/main" id="{98EDC878-CCEC-48DE-9925-2059DBD99869}"/>
              </a:ext>
            </a:extLst>
          </p:cNvPr>
          <p:cNvCxnSpPr>
            <a:stCxn id="9" idx="4"/>
            <a:endCxn id="3" idx="0"/>
          </p:cNvCxnSpPr>
          <p:nvPr/>
        </p:nvCxnSpPr>
        <p:spPr>
          <a:xfrm flipH="1">
            <a:off x="6900143" y="3306157"/>
            <a:ext cx="623589" cy="876551"/>
          </a:xfrm>
          <a:prstGeom prst="line">
            <a:avLst/>
          </a:prstGeom>
          <a:ln w="38100" cmpd="sng"/>
          <a:effectLst/>
        </p:spPr>
        <p:style>
          <a:lnRef idx="2">
            <a:schemeClr val="accent3"/>
          </a:lnRef>
          <a:fillRef idx="0">
            <a:schemeClr val="accent3"/>
          </a:fillRef>
          <a:effectRef idx="1">
            <a:schemeClr val="accent3"/>
          </a:effectRef>
          <a:fontRef idx="minor">
            <a:schemeClr val="tx1"/>
          </a:fontRef>
        </p:style>
      </p:cxnSp>
      <p:cxnSp>
        <p:nvCxnSpPr>
          <p:cNvPr id="26" name="93 Conector recto">
            <a:extLst>
              <a:ext uri="{FF2B5EF4-FFF2-40B4-BE49-F238E27FC236}">
                <a16:creationId xmlns:a16="http://schemas.microsoft.com/office/drawing/2014/main" id="{6B9F8821-136D-453C-B7A8-61A23FF84F70}"/>
              </a:ext>
            </a:extLst>
          </p:cNvPr>
          <p:cNvCxnSpPr>
            <a:stCxn id="10" idx="7"/>
            <a:endCxn id="15" idx="3"/>
          </p:cNvCxnSpPr>
          <p:nvPr/>
        </p:nvCxnSpPr>
        <p:spPr>
          <a:xfrm flipV="1">
            <a:off x="8995224" y="2722859"/>
            <a:ext cx="1133515" cy="530389"/>
          </a:xfrm>
          <a:prstGeom prst="line">
            <a:avLst/>
          </a:prstGeom>
          <a:ln w="38100" cmpd="sng"/>
          <a:effectLst/>
        </p:spPr>
        <p:style>
          <a:lnRef idx="2">
            <a:schemeClr val="accent3"/>
          </a:lnRef>
          <a:fillRef idx="0">
            <a:schemeClr val="accent3"/>
          </a:fillRef>
          <a:effectRef idx="1">
            <a:schemeClr val="accent3"/>
          </a:effectRef>
          <a:fontRef idx="minor">
            <a:schemeClr val="tx1"/>
          </a:fontRef>
        </p:style>
      </p:cxnSp>
      <p:cxnSp>
        <p:nvCxnSpPr>
          <p:cNvPr id="27" name="96 Conector recto">
            <a:extLst>
              <a:ext uri="{FF2B5EF4-FFF2-40B4-BE49-F238E27FC236}">
                <a16:creationId xmlns:a16="http://schemas.microsoft.com/office/drawing/2014/main" id="{F7730A75-4F7C-45A7-9116-E87D16474D87}"/>
              </a:ext>
            </a:extLst>
          </p:cNvPr>
          <p:cNvCxnSpPr>
            <a:stCxn id="11" idx="1"/>
            <a:endCxn id="8" idx="5"/>
          </p:cNvCxnSpPr>
          <p:nvPr/>
        </p:nvCxnSpPr>
        <p:spPr>
          <a:xfrm flipH="1" flipV="1">
            <a:off x="8998073" y="2673070"/>
            <a:ext cx="914104" cy="592469"/>
          </a:xfrm>
          <a:prstGeom prst="line">
            <a:avLst/>
          </a:prstGeom>
          <a:ln w="38100" cmpd="sng"/>
          <a:effectLst/>
        </p:spPr>
        <p:style>
          <a:lnRef idx="2">
            <a:schemeClr val="accent3"/>
          </a:lnRef>
          <a:fillRef idx="0">
            <a:schemeClr val="accent3"/>
          </a:fillRef>
          <a:effectRef idx="1">
            <a:schemeClr val="accent3"/>
          </a:effectRef>
          <a:fontRef idx="minor">
            <a:schemeClr val="tx1"/>
          </a:fontRef>
        </p:style>
      </p:cxnSp>
      <p:cxnSp>
        <p:nvCxnSpPr>
          <p:cNvPr id="28" name="99 Conector recto">
            <a:extLst>
              <a:ext uri="{FF2B5EF4-FFF2-40B4-BE49-F238E27FC236}">
                <a16:creationId xmlns:a16="http://schemas.microsoft.com/office/drawing/2014/main" id="{D213E567-13F6-4720-9011-C1B6EDBD9013}"/>
              </a:ext>
            </a:extLst>
          </p:cNvPr>
          <p:cNvCxnSpPr>
            <a:stCxn id="13" idx="1"/>
            <a:endCxn id="11" idx="5"/>
          </p:cNvCxnSpPr>
          <p:nvPr/>
        </p:nvCxnSpPr>
        <p:spPr>
          <a:xfrm flipH="1" flipV="1">
            <a:off x="10183738" y="3540462"/>
            <a:ext cx="558117" cy="514517"/>
          </a:xfrm>
          <a:prstGeom prst="line">
            <a:avLst/>
          </a:prstGeom>
          <a:ln w="38100" cmpd="sng"/>
          <a:effectLst/>
        </p:spPr>
        <p:style>
          <a:lnRef idx="2">
            <a:schemeClr val="accent3"/>
          </a:lnRef>
          <a:fillRef idx="0">
            <a:schemeClr val="accent3"/>
          </a:fillRef>
          <a:effectRef idx="1">
            <a:schemeClr val="accent3"/>
          </a:effectRef>
          <a:fontRef idx="minor">
            <a:schemeClr val="tx1"/>
          </a:fontRef>
        </p:style>
      </p:cxnSp>
      <p:cxnSp>
        <p:nvCxnSpPr>
          <p:cNvPr id="29" name="103 Conector recto">
            <a:extLst>
              <a:ext uri="{FF2B5EF4-FFF2-40B4-BE49-F238E27FC236}">
                <a16:creationId xmlns:a16="http://schemas.microsoft.com/office/drawing/2014/main" id="{B71AAA6E-2F3B-4522-95CE-195724FAFB41}"/>
              </a:ext>
            </a:extLst>
          </p:cNvPr>
          <p:cNvCxnSpPr>
            <a:stCxn id="10" idx="0"/>
            <a:endCxn id="8" idx="4"/>
          </p:cNvCxnSpPr>
          <p:nvPr/>
        </p:nvCxnSpPr>
        <p:spPr>
          <a:xfrm flipV="1">
            <a:off x="8859445" y="2730008"/>
            <a:ext cx="2849" cy="466301"/>
          </a:xfrm>
          <a:prstGeom prst="line">
            <a:avLst/>
          </a:prstGeom>
          <a:ln w="38100" cmpd="sng"/>
          <a:effectLst/>
        </p:spPr>
        <p:style>
          <a:lnRef idx="2">
            <a:schemeClr val="accent3"/>
          </a:lnRef>
          <a:fillRef idx="0">
            <a:schemeClr val="accent3"/>
          </a:fillRef>
          <a:effectRef idx="1">
            <a:schemeClr val="accent3"/>
          </a:effectRef>
          <a:fontRef idx="minor">
            <a:schemeClr val="tx1"/>
          </a:fontRef>
        </p:style>
      </p:cxnSp>
      <p:cxnSp>
        <p:nvCxnSpPr>
          <p:cNvPr id="30" name="106 Conector recto">
            <a:extLst>
              <a:ext uri="{FF2B5EF4-FFF2-40B4-BE49-F238E27FC236}">
                <a16:creationId xmlns:a16="http://schemas.microsoft.com/office/drawing/2014/main" id="{537176EE-A675-48ED-899F-0EE70D00D379}"/>
              </a:ext>
            </a:extLst>
          </p:cNvPr>
          <p:cNvCxnSpPr>
            <a:stCxn id="12" idx="0"/>
            <a:endCxn id="10" idx="4"/>
          </p:cNvCxnSpPr>
          <p:nvPr/>
        </p:nvCxnSpPr>
        <p:spPr>
          <a:xfrm flipH="1" flipV="1">
            <a:off x="8859445" y="3585110"/>
            <a:ext cx="250135" cy="451975"/>
          </a:xfrm>
          <a:prstGeom prst="line">
            <a:avLst/>
          </a:prstGeom>
          <a:ln w="38100" cmpd="sng"/>
          <a:effectLst/>
        </p:spPr>
        <p:style>
          <a:lnRef idx="2">
            <a:schemeClr val="accent3"/>
          </a:lnRef>
          <a:fillRef idx="0">
            <a:schemeClr val="accent3"/>
          </a:fillRef>
          <a:effectRef idx="1">
            <a:schemeClr val="accent3"/>
          </a:effectRef>
          <a:fontRef idx="minor">
            <a:schemeClr val="tx1"/>
          </a:fontRef>
        </p:style>
      </p:cxnSp>
      <p:cxnSp>
        <p:nvCxnSpPr>
          <p:cNvPr id="31" name="110 Conector recto">
            <a:extLst>
              <a:ext uri="{FF2B5EF4-FFF2-40B4-BE49-F238E27FC236}">
                <a16:creationId xmlns:a16="http://schemas.microsoft.com/office/drawing/2014/main" id="{D06E2B5D-BBE4-42CC-9AE0-CC2663EB6A5F}"/>
              </a:ext>
            </a:extLst>
          </p:cNvPr>
          <p:cNvCxnSpPr>
            <a:stCxn id="14" idx="1"/>
            <a:endCxn id="12" idx="5"/>
          </p:cNvCxnSpPr>
          <p:nvPr/>
        </p:nvCxnSpPr>
        <p:spPr>
          <a:xfrm flipH="1" flipV="1">
            <a:off x="9245359" y="4368946"/>
            <a:ext cx="666819" cy="533461"/>
          </a:xfrm>
          <a:prstGeom prst="line">
            <a:avLst/>
          </a:prstGeom>
          <a:ln w="38100" cmpd="sng"/>
          <a:effectLst/>
        </p:spPr>
        <p:style>
          <a:lnRef idx="2">
            <a:schemeClr val="accent3"/>
          </a:lnRef>
          <a:fillRef idx="0">
            <a:schemeClr val="accent3"/>
          </a:fillRef>
          <a:effectRef idx="1">
            <a:schemeClr val="accent3"/>
          </a:effectRef>
          <a:fontRef idx="minor">
            <a:schemeClr val="tx1"/>
          </a:fontRef>
        </p:style>
      </p:cxnSp>
      <p:cxnSp>
        <p:nvCxnSpPr>
          <p:cNvPr id="32" name="113 Conector recto">
            <a:extLst>
              <a:ext uri="{FF2B5EF4-FFF2-40B4-BE49-F238E27FC236}">
                <a16:creationId xmlns:a16="http://schemas.microsoft.com/office/drawing/2014/main" id="{8E33AD9F-C61F-4763-B028-783AA1E60546}"/>
              </a:ext>
            </a:extLst>
          </p:cNvPr>
          <p:cNvCxnSpPr>
            <a:stCxn id="14" idx="2"/>
            <a:endCxn id="5" idx="6"/>
          </p:cNvCxnSpPr>
          <p:nvPr/>
        </p:nvCxnSpPr>
        <p:spPr>
          <a:xfrm flipH="1">
            <a:off x="8739672" y="5039869"/>
            <a:ext cx="1116265" cy="25980"/>
          </a:xfrm>
          <a:prstGeom prst="line">
            <a:avLst/>
          </a:prstGeom>
          <a:ln w="38100" cmpd="sng"/>
          <a:effectLst/>
        </p:spPr>
        <p:style>
          <a:lnRef idx="2">
            <a:schemeClr val="accent3"/>
          </a:lnRef>
          <a:fillRef idx="0">
            <a:schemeClr val="accent3"/>
          </a:fillRef>
          <a:effectRef idx="1">
            <a:schemeClr val="accent3"/>
          </a:effectRef>
          <a:fontRef idx="minor">
            <a:schemeClr val="tx1"/>
          </a:fontRef>
        </p:style>
      </p:cxnSp>
      <p:cxnSp>
        <p:nvCxnSpPr>
          <p:cNvPr id="33" name="117 Conector recto">
            <a:extLst>
              <a:ext uri="{FF2B5EF4-FFF2-40B4-BE49-F238E27FC236}">
                <a16:creationId xmlns:a16="http://schemas.microsoft.com/office/drawing/2014/main" id="{D964EC12-E5D3-4E24-9ED2-F36086662083}"/>
              </a:ext>
            </a:extLst>
          </p:cNvPr>
          <p:cNvCxnSpPr>
            <a:stCxn id="7" idx="4"/>
            <a:endCxn id="5" idx="0"/>
          </p:cNvCxnSpPr>
          <p:nvPr/>
        </p:nvCxnSpPr>
        <p:spPr>
          <a:xfrm>
            <a:off x="7920667" y="4307072"/>
            <a:ext cx="626983" cy="564377"/>
          </a:xfrm>
          <a:prstGeom prst="line">
            <a:avLst/>
          </a:prstGeom>
          <a:ln w="38100" cmpd="sng"/>
          <a:effectLst/>
        </p:spPr>
        <p:style>
          <a:lnRef idx="2">
            <a:schemeClr val="accent3"/>
          </a:lnRef>
          <a:fillRef idx="0">
            <a:schemeClr val="accent3"/>
          </a:fillRef>
          <a:effectRef idx="1">
            <a:schemeClr val="accent3"/>
          </a:effectRef>
          <a:fontRef idx="minor">
            <a:schemeClr val="tx1"/>
          </a:fontRef>
        </p:style>
      </p:cxnSp>
      <p:sp>
        <p:nvSpPr>
          <p:cNvPr id="34" name="121 CuadroTexto">
            <a:extLst>
              <a:ext uri="{FF2B5EF4-FFF2-40B4-BE49-F238E27FC236}">
                <a16:creationId xmlns:a16="http://schemas.microsoft.com/office/drawing/2014/main" id="{8CD22C4C-447F-47E4-8F94-231EE3001392}"/>
              </a:ext>
            </a:extLst>
          </p:cNvPr>
          <p:cNvSpPr txBox="1"/>
          <p:nvPr/>
        </p:nvSpPr>
        <p:spPr>
          <a:xfrm>
            <a:off x="400626" y="417612"/>
            <a:ext cx="5088565" cy="1077026"/>
          </a:xfrm>
          <a:prstGeom prst="rect">
            <a:avLst/>
          </a:prstGeom>
          <a:noFill/>
        </p:spPr>
        <p:txBody>
          <a:bodyPr wrap="square" rtlCol="0">
            <a:spAutoFit/>
          </a:bodyPr>
          <a:lstStyle/>
          <a:p>
            <a:r>
              <a:rPr lang="en-US" sz="2133" i="1">
                <a:latin typeface="Times"/>
                <a:cs typeface="Times"/>
              </a:rPr>
              <a:t>G</a:t>
            </a:r>
            <a:r>
              <a:rPr lang="en-US" sz="2133">
                <a:latin typeface="Gill Sans Light"/>
                <a:cs typeface="Gill Sans Light"/>
              </a:rPr>
              <a:t>: </a:t>
            </a:r>
            <a:r>
              <a:rPr lang="es-CO" sz="2133">
                <a:latin typeface="Gill Sans Light"/>
                <a:cs typeface="Gill Sans Light"/>
              </a:rPr>
              <a:t>sistema compuesto por comunidad, intervención y contagio</a:t>
            </a:r>
          </a:p>
          <a:p>
            <a:endParaRPr lang="en-US" sz="2133">
              <a:latin typeface="Gill Sans Light"/>
              <a:cs typeface="Gill Sans Light"/>
            </a:endParaRPr>
          </a:p>
        </p:txBody>
      </p:sp>
      <p:sp>
        <p:nvSpPr>
          <p:cNvPr id="35" name="122 CuadroTexto">
            <a:extLst>
              <a:ext uri="{FF2B5EF4-FFF2-40B4-BE49-F238E27FC236}">
                <a16:creationId xmlns:a16="http://schemas.microsoft.com/office/drawing/2014/main" id="{45A87737-A704-4E33-A6C0-616AACD24C16}"/>
              </a:ext>
            </a:extLst>
          </p:cNvPr>
          <p:cNvSpPr txBox="1"/>
          <p:nvPr/>
        </p:nvSpPr>
        <p:spPr>
          <a:xfrm>
            <a:off x="400626" y="2144777"/>
            <a:ext cx="3667652" cy="420564"/>
          </a:xfrm>
          <a:prstGeom prst="rect">
            <a:avLst/>
          </a:prstGeom>
          <a:noFill/>
        </p:spPr>
        <p:txBody>
          <a:bodyPr wrap="square" rtlCol="0">
            <a:spAutoFit/>
          </a:bodyPr>
          <a:lstStyle/>
          <a:p>
            <a:r>
              <a:rPr lang="en-US" sz="2133" i="1">
                <a:latin typeface="Times"/>
                <a:cs typeface="Times"/>
              </a:rPr>
              <a:t>V</a:t>
            </a:r>
            <a:r>
              <a:rPr lang="en-US" sz="2133">
                <a:latin typeface="Gill Sans Light"/>
                <a:cs typeface="Gill Sans Light"/>
              </a:rPr>
              <a:t>: </a:t>
            </a:r>
            <a:r>
              <a:rPr lang="en-US" sz="2133" err="1">
                <a:latin typeface="Gill Sans Light"/>
                <a:cs typeface="Gill Sans Light"/>
              </a:rPr>
              <a:t>Conjunto</a:t>
            </a:r>
            <a:r>
              <a:rPr lang="en-US" sz="2133">
                <a:latin typeface="Gill Sans Light"/>
                <a:cs typeface="Gill Sans Light"/>
              </a:rPr>
              <a:t> de </a:t>
            </a:r>
            <a:r>
              <a:rPr lang="en-US" sz="2133" err="1">
                <a:latin typeface="Gill Sans Light"/>
                <a:cs typeface="Gill Sans Light"/>
              </a:rPr>
              <a:t>nodos</a:t>
            </a:r>
            <a:r>
              <a:rPr lang="en-US" sz="2133">
                <a:latin typeface="Gill Sans Light"/>
                <a:cs typeface="Gill Sans Light"/>
              </a:rPr>
              <a:t> </a:t>
            </a:r>
          </a:p>
        </p:txBody>
      </p:sp>
      <p:sp>
        <p:nvSpPr>
          <p:cNvPr id="36" name="129 CuadroTexto">
            <a:extLst>
              <a:ext uri="{FF2B5EF4-FFF2-40B4-BE49-F238E27FC236}">
                <a16:creationId xmlns:a16="http://schemas.microsoft.com/office/drawing/2014/main" id="{0FE9A1FE-DC57-4169-B0F4-297B88FE6903}"/>
              </a:ext>
            </a:extLst>
          </p:cNvPr>
          <p:cNvSpPr txBox="1"/>
          <p:nvPr/>
        </p:nvSpPr>
        <p:spPr>
          <a:xfrm>
            <a:off x="2348271" y="5417510"/>
            <a:ext cx="3179611" cy="420564"/>
          </a:xfrm>
          <a:prstGeom prst="rect">
            <a:avLst/>
          </a:prstGeom>
          <a:noFill/>
        </p:spPr>
        <p:txBody>
          <a:bodyPr wrap="square" rtlCol="0">
            <a:spAutoFit/>
          </a:bodyPr>
          <a:lstStyle/>
          <a:p>
            <a:r>
              <a:rPr lang="en-US" sz="2133">
                <a:latin typeface="Gill Sans Light"/>
                <a:cs typeface="Gill Sans Light"/>
              </a:rPr>
              <a:t>(</a:t>
            </a:r>
            <a:r>
              <a:rPr lang="en-US" sz="2133" err="1">
                <a:latin typeface="Gill Sans Light"/>
                <a:cs typeface="Gill Sans Light"/>
              </a:rPr>
              <a:t>relaciones</a:t>
            </a:r>
            <a:r>
              <a:rPr lang="en-US" sz="2133">
                <a:latin typeface="Gill Sans Light"/>
                <a:cs typeface="Gill Sans Light"/>
              </a:rPr>
              <a:t> </a:t>
            </a:r>
            <a:r>
              <a:rPr lang="en-US" sz="2133" err="1">
                <a:latin typeface="Gill Sans Light"/>
                <a:cs typeface="Gill Sans Light"/>
              </a:rPr>
              <a:t>sociales</a:t>
            </a:r>
            <a:r>
              <a:rPr lang="en-US" sz="2133">
                <a:latin typeface="Gill Sans Light"/>
                <a:cs typeface="Gill Sans Light"/>
              </a:rPr>
              <a:t>)</a:t>
            </a:r>
          </a:p>
        </p:txBody>
      </p:sp>
      <p:sp>
        <p:nvSpPr>
          <p:cNvPr id="37" name="130 CuadroTexto">
            <a:extLst>
              <a:ext uri="{FF2B5EF4-FFF2-40B4-BE49-F238E27FC236}">
                <a16:creationId xmlns:a16="http://schemas.microsoft.com/office/drawing/2014/main" id="{D14F6089-D8A4-4180-A531-D8F49966B634}"/>
              </a:ext>
            </a:extLst>
          </p:cNvPr>
          <p:cNvSpPr txBox="1"/>
          <p:nvPr/>
        </p:nvSpPr>
        <p:spPr>
          <a:xfrm>
            <a:off x="2340047" y="6007638"/>
            <a:ext cx="3187835" cy="420564"/>
          </a:xfrm>
          <a:prstGeom prst="rect">
            <a:avLst/>
          </a:prstGeom>
          <a:noFill/>
        </p:spPr>
        <p:txBody>
          <a:bodyPr wrap="square" rtlCol="0">
            <a:spAutoFit/>
          </a:bodyPr>
          <a:lstStyle/>
          <a:p>
            <a:r>
              <a:rPr lang="en-US" sz="2133">
                <a:latin typeface="Gill Sans Light"/>
                <a:cs typeface="Gill Sans Light"/>
              </a:rPr>
              <a:t>(</a:t>
            </a:r>
            <a:r>
              <a:rPr lang="en-US" sz="2133" err="1">
                <a:latin typeface="Gill Sans Light"/>
                <a:cs typeface="Gill Sans Light"/>
              </a:rPr>
              <a:t>Influencia</a:t>
            </a:r>
            <a:r>
              <a:rPr lang="en-US" sz="2133">
                <a:latin typeface="Gill Sans Light"/>
                <a:cs typeface="Gill Sans Light"/>
              </a:rPr>
              <a:t> </a:t>
            </a:r>
            <a:r>
              <a:rPr lang="en-US" sz="2133" err="1">
                <a:latin typeface="Gill Sans Light"/>
                <a:cs typeface="Gill Sans Light"/>
              </a:rPr>
              <a:t>externa</a:t>
            </a:r>
            <a:r>
              <a:rPr lang="en-US" sz="2133">
                <a:latin typeface="Gill Sans Light"/>
                <a:cs typeface="Gill Sans Light"/>
              </a:rPr>
              <a:t>)</a:t>
            </a:r>
          </a:p>
        </p:txBody>
      </p:sp>
      <p:sp>
        <p:nvSpPr>
          <p:cNvPr id="38" name="TextBox 13">
            <a:extLst>
              <a:ext uri="{FF2B5EF4-FFF2-40B4-BE49-F238E27FC236}">
                <a16:creationId xmlns:a16="http://schemas.microsoft.com/office/drawing/2014/main" id="{AFB0CD1C-236A-423A-82BB-2672DA9C5459}"/>
              </a:ext>
            </a:extLst>
          </p:cNvPr>
          <p:cNvSpPr txBox="1"/>
          <p:nvPr/>
        </p:nvSpPr>
        <p:spPr>
          <a:xfrm>
            <a:off x="8335131" y="1461447"/>
            <a:ext cx="605141" cy="584775"/>
          </a:xfrm>
          <a:prstGeom prst="rect">
            <a:avLst/>
          </a:prstGeom>
          <a:noFill/>
        </p:spPr>
        <p:txBody>
          <a:bodyPr wrap="square" rtlCol="0">
            <a:spAutoFit/>
          </a:bodyPr>
          <a:lstStyle/>
          <a:p>
            <a:r>
              <a:rPr lang="en-US" sz="3200" i="1">
                <a:latin typeface="Times"/>
                <a:cs typeface="Times"/>
              </a:rPr>
              <a:t>l</a:t>
            </a:r>
            <a:r>
              <a:rPr lang="en-US" sz="3200" i="1" baseline="-25000">
                <a:latin typeface="Times"/>
                <a:cs typeface="Times"/>
              </a:rPr>
              <a:t>k</a:t>
            </a:r>
          </a:p>
        </p:txBody>
      </p:sp>
      <p:sp>
        <p:nvSpPr>
          <p:cNvPr id="39" name="TextBox 70">
            <a:extLst>
              <a:ext uri="{FF2B5EF4-FFF2-40B4-BE49-F238E27FC236}">
                <a16:creationId xmlns:a16="http://schemas.microsoft.com/office/drawing/2014/main" id="{4514F6E7-1809-4BBC-8345-97CB151B5ACD}"/>
              </a:ext>
            </a:extLst>
          </p:cNvPr>
          <p:cNvSpPr txBox="1"/>
          <p:nvPr/>
        </p:nvSpPr>
        <p:spPr>
          <a:xfrm>
            <a:off x="7553434" y="1991339"/>
            <a:ext cx="605141" cy="584775"/>
          </a:xfrm>
          <a:prstGeom prst="rect">
            <a:avLst/>
          </a:prstGeom>
          <a:noFill/>
        </p:spPr>
        <p:txBody>
          <a:bodyPr wrap="square" rtlCol="0">
            <a:spAutoFit/>
          </a:bodyPr>
          <a:lstStyle/>
          <a:p>
            <a:r>
              <a:rPr lang="en-US" sz="3200" i="1">
                <a:latin typeface="Times"/>
                <a:cs typeface="Times"/>
              </a:rPr>
              <a:t>l</a:t>
            </a:r>
            <a:r>
              <a:rPr lang="en-US" sz="3200" i="1" baseline="-25000">
                <a:latin typeface="Times"/>
                <a:cs typeface="Times"/>
              </a:rPr>
              <a:t>2</a:t>
            </a:r>
          </a:p>
        </p:txBody>
      </p:sp>
      <p:sp>
        <p:nvSpPr>
          <p:cNvPr id="40" name="TextBox 71">
            <a:extLst>
              <a:ext uri="{FF2B5EF4-FFF2-40B4-BE49-F238E27FC236}">
                <a16:creationId xmlns:a16="http://schemas.microsoft.com/office/drawing/2014/main" id="{F34F6D78-4372-4A4F-B56A-B04D17CCA6C5}"/>
              </a:ext>
            </a:extLst>
          </p:cNvPr>
          <p:cNvSpPr txBox="1"/>
          <p:nvPr/>
        </p:nvSpPr>
        <p:spPr>
          <a:xfrm>
            <a:off x="6275331" y="2428601"/>
            <a:ext cx="605141" cy="584775"/>
          </a:xfrm>
          <a:prstGeom prst="rect">
            <a:avLst/>
          </a:prstGeom>
          <a:noFill/>
        </p:spPr>
        <p:txBody>
          <a:bodyPr wrap="square" rtlCol="0">
            <a:spAutoFit/>
          </a:bodyPr>
          <a:lstStyle/>
          <a:p>
            <a:r>
              <a:rPr lang="en-US" sz="3200" i="1">
                <a:latin typeface="Times"/>
                <a:cs typeface="Times"/>
              </a:rPr>
              <a:t>l</a:t>
            </a:r>
            <a:r>
              <a:rPr lang="en-US" sz="3200" i="1" baseline="-25000">
                <a:latin typeface="Times"/>
                <a:cs typeface="Times"/>
              </a:rPr>
              <a:t>1</a:t>
            </a:r>
          </a:p>
        </p:txBody>
      </p:sp>
      <p:sp>
        <p:nvSpPr>
          <p:cNvPr id="41" name="TextBox 74">
            <a:extLst>
              <a:ext uri="{FF2B5EF4-FFF2-40B4-BE49-F238E27FC236}">
                <a16:creationId xmlns:a16="http://schemas.microsoft.com/office/drawing/2014/main" id="{D002B073-7DA8-482A-967B-B030AD6E9D31}"/>
              </a:ext>
            </a:extLst>
          </p:cNvPr>
          <p:cNvSpPr txBox="1"/>
          <p:nvPr/>
        </p:nvSpPr>
        <p:spPr>
          <a:xfrm>
            <a:off x="7148175" y="4105476"/>
            <a:ext cx="605141" cy="584775"/>
          </a:xfrm>
          <a:prstGeom prst="rect">
            <a:avLst/>
          </a:prstGeom>
          <a:noFill/>
        </p:spPr>
        <p:txBody>
          <a:bodyPr wrap="square" rtlCol="0">
            <a:spAutoFit/>
          </a:bodyPr>
          <a:lstStyle/>
          <a:p>
            <a:r>
              <a:rPr lang="en-US" sz="3200" i="1">
                <a:latin typeface="Times"/>
                <a:cs typeface="Times"/>
              </a:rPr>
              <a:t>d</a:t>
            </a:r>
            <a:r>
              <a:rPr lang="en-US" sz="3200" i="1" baseline="-25000">
                <a:latin typeface="Times"/>
                <a:cs typeface="Times"/>
              </a:rPr>
              <a:t>1</a:t>
            </a:r>
          </a:p>
        </p:txBody>
      </p:sp>
      <p:sp>
        <p:nvSpPr>
          <p:cNvPr id="42" name="TextBox 77">
            <a:extLst>
              <a:ext uri="{FF2B5EF4-FFF2-40B4-BE49-F238E27FC236}">
                <a16:creationId xmlns:a16="http://schemas.microsoft.com/office/drawing/2014/main" id="{A738DD49-812C-4C91-AEAF-F7CD257FE54E}"/>
              </a:ext>
            </a:extLst>
          </p:cNvPr>
          <p:cNvSpPr txBox="1"/>
          <p:nvPr/>
        </p:nvSpPr>
        <p:spPr>
          <a:xfrm>
            <a:off x="8245850" y="3524407"/>
            <a:ext cx="605141" cy="584775"/>
          </a:xfrm>
          <a:prstGeom prst="rect">
            <a:avLst/>
          </a:prstGeom>
          <a:noFill/>
        </p:spPr>
        <p:txBody>
          <a:bodyPr wrap="square" rtlCol="0">
            <a:spAutoFit/>
          </a:bodyPr>
          <a:lstStyle/>
          <a:p>
            <a:r>
              <a:rPr lang="en-US" sz="3200" i="1">
                <a:latin typeface="Times"/>
                <a:cs typeface="Times"/>
              </a:rPr>
              <a:t>d</a:t>
            </a:r>
            <a:r>
              <a:rPr lang="en-US" sz="3200" i="1" baseline="-25000">
                <a:latin typeface="Times"/>
                <a:cs typeface="Times"/>
              </a:rPr>
              <a:t>2</a:t>
            </a:r>
          </a:p>
        </p:txBody>
      </p:sp>
      <p:sp>
        <p:nvSpPr>
          <p:cNvPr id="43" name="TextBox 78">
            <a:extLst>
              <a:ext uri="{FF2B5EF4-FFF2-40B4-BE49-F238E27FC236}">
                <a16:creationId xmlns:a16="http://schemas.microsoft.com/office/drawing/2014/main" id="{CA4A0640-3EBE-4F61-8480-13D1E75F2AFD}"/>
              </a:ext>
            </a:extLst>
          </p:cNvPr>
          <p:cNvSpPr txBox="1"/>
          <p:nvPr/>
        </p:nvSpPr>
        <p:spPr>
          <a:xfrm>
            <a:off x="9842914" y="4091792"/>
            <a:ext cx="605141" cy="584775"/>
          </a:xfrm>
          <a:prstGeom prst="rect">
            <a:avLst/>
          </a:prstGeom>
          <a:noFill/>
        </p:spPr>
        <p:txBody>
          <a:bodyPr wrap="square" rtlCol="0">
            <a:spAutoFit/>
          </a:bodyPr>
          <a:lstStyle/>
          <a:p>
            <a:r>
              <a:rPr lang="en-US" sz="3200" i="1">
                <a:latin typeface="Times"/>
                <a:cs typeface="Times"/>
              </a:rPr>
              <a:t>d</a:t>
            </a:r>
            <a:r>
              <a:rPr lang="en-US" sz="3200" i="1" baseline="-25000">
                <a:latin typeface="Times"/>
                <a:cs typeface="Times"/>
              </a:rPr>
              <a:t>3</a:t>
            </a:r>
          </a:p>
        </p:txBody>
      </p:sp>
      <p:sp>
        <p:nvSpPr>
          <p:cNvPr id="44" name="TextBox 79">
            <a:extLst>
              <a:ext uri="{FF2B5EF4-FFF2-40B4-BE49-F238E27FC236}">
                <a16:creationId xmlns:a16="http://schemas.microsoft.com/office/drawing/2014/main" id="{DEE9BC6B-B50D-4D63-9833-7B1CB80B9556}"/>
              </a:ext>
            </a:extLst>
          </p:cNvPr>
          <p:cNvSpPr txBox="1"/>
          <p:nvPr/>
        </p:nvSpPr>
        <p:spPr>
          <a:xfrm>
            <a:off x="8304545" y="4161084"/>
            <a:ext cx="751919" cy="584775"/>
          </a:xfrm>
          <a:prstGeom prst="rect">
            <a:avLst/>
          </a:prstGeom>
          <a:noFill/>
        </p:spPr>
        <p:txBody>
          <a:bodyPr wrap="square" rtlCol="0">
            <a:spAutoFit/>
          </a:bodyPr>
          <a:lstStyle/>
          <a:p>
            <a:r>
              <a:rPr lang="en-US" sz="3200" i="1" err="1">
                <a:latin typeface="Times"/>
                <a:cs typeface="Times"/>
              </a:rPr>
              <a:t>d</a:t>
            </a:r>
            <a:r>
              <a:rPr lang="en-US" sz="3200" i="1" baseline="-25000" err="1">
                <a:latin typeface="Times"/>
                <a:cs typeface="Times"/>
              </a:rPr>
              <a:t>m</a:t>
            </a:r>
            <a:endParaRPr lang="en-US" sz="3200" i="1" baseline="-25000">
              <a:latin typeface="Times"/>
              <a:cs typeface="Times"/>
            </a:endParaRPr>
          </a:p>
        </p:txBody>
      </p:sp>
      <p:sp>
        <p:nvSpPr>
          <p:cNvPr id="45" name="TextBox 81">
            <a:extLst>
              <a:ext uri="{FF2B5EF4-FFF2-40B4-BE49-F238E27FC236}">
                <a16:creationId xmlns:a16="http://schemas.microsoft.com/office/drawing/2014/main" id="{1D00B35B-D7CC-4C1F-B6D4-8DAB7947A467}"/>
              </a:ext>
            </a:extLst>
          </p:cNvPr>
          <p:cNvSpPr txBox="1"/>
          <p:nvPr/>
        </p:nvSpPr>
        <p:spPr>
          <a:xfrm>
            <a:off x="6252198" y="4067069"/>
            <a:ext cx="605141" cy="584775"/>
          </a:xfrm>
          <a:prstGeom prst="rect">
            <a:avLst/>
          </a:prstGeom>
          <a:noFill/>
        </p:spPr>
        <p:txBody>
          <a:bodyPr wrap="square" rtlCol="0">
            <a:spAutoFit/>
          </a:bodyPr>
          <a:lstStyle/>
          <a:p>
            <a:r>
              <a:rPr lang="en-US" sz="3200" i="1">
                <a:latin typeface="Times"/>
                <a:cs typeface="Times"/>
              </a:rPr>
              <a:t>v</a:t>
            </a:r>
            <a:r>
              <a:rPr lang="en-US" sz="3200" i="1" baseline="-25000">
                <a:latin typeface="Times"/>
                <a:cs typeface="Times"/>
              </a:rPr>
              <a:t>1</a:t>
            </a:r>
          </a:p>
        </p:txBody>
      </p:sp>
      <p:sp>
        <p:nvSpPr>
          <p:cNvPr id="46" name="TextBox 83">
            <a:extLst>
              <a:ext uri="{FF2B5EF4-FFF2-40B4-BE49-F238E27FC236}">
                <a16:creationId xmlns:a16="http://schemas.microsoft.com/office/drawing/2014/main" id="{0F7A60BC-5B8A-41DF-AEA1-82D1D409EB95}"/>
              </a:ext>
            </a:extLst>
          </p:cNvPr>
          <p:cNvSpPr txBox="1"/>
          <p:nvPr/>
        </p:nvSpPr>
        <p:spPr>
          <a:xfrm>
            <a:off x="7134084" y="4908467"/>
            <a:ext cx="605141" cy="584775"/>
          </a:xfrm>
          <a:prstGeom prst="rect">
            <a:avLst/>
          </a:prstGeom>
          <a:noFill/>
        </p:spPr>
        <p:txBody>
          <a:bodyPr wrap="square" rtlCol="0">
            <a:spAutoFit/>
          </a:bodyPr>
          <a:lstStyle/>
          <a:p>
            <a:r>
              <a:rPr lang="en-US" sz="3200" i="1">
                <a:latin typeface="Times"/>
                <a:cs typeface="Times"/>
              </a:rPr>
              <a:t>v</a:t>
            </a:r>
            <a:r>
              <a:rPr lang="en-US" sz="3200" i="1" baseline="-25000">
                <a:latin typeface="Times"/>
                <a:cs typeface="Times"/>
              </a:rPr>
              <a:t>2</a:t>
            </a:r>
          </a:p>
        </p:txBody>
      </p:sp>
      <p:sp>
        <p:nvSpPr>
          <p:cNvPr id="47" name="TextBox 84">
            <a:extLst>
              <a:ext uri="{FF2B5EF4-FFF2-40B4-BE49-F238E27FC236}">
                <a16:creationId xmlns:a16="http://schemas.microsoft.com/office/drawing/2014/main" id="{DC4A3201-DF86-4EE1-AADF-F76615AC5BDB}"/>
              </a:ext>
            </a:extLst>
          </p:cNvPr>
          <p:cNvSpPr txBox="1"/>
          <p:nvPr/>
        </p:nvSpPr>
        <p:spPr>
          <a:xfrm>
            <a:off x="8208115" y="5010657"/>
            <a:ext cx="605141" cy="584775"/>
          </a:xfrm>
          <a:prstGeom prst="rect">
            <a:avLst/>
          </a:prstGeom>
          <a:noFill/>
        </p:spPr>
        <p:txBody>
          <a:bodyPr wrap="square" rtlCol="0">
            <a:spAutoFit/>
          </a:bodyPr>
          <a:lstStyle/>
          <a:p>
            <a:r>
              <a:rPr lang="en-US" sz="3200" i="1">
                <a:latin typeface="Times"/>
                <a:cs typeface="Times"/>
              </a:rPr>
              <a:t>v</a:t>
            </a:r>
            <a:r>
              <a:rPr lang="en-US" sz="3200" i="1" baseline="-25000">
                <a:latin typeface="Times"/>
                <a:cs typeface="Times"/>
              </a:rPr>
              <a:t>3</a:t>
            </a:r>
          </a:p>
        </p:txBody>
      </p:sp>
      <p:sp>
        <p:nvSpPr>
          <p:cNvPr id="48" name="TextBox 85">
            <a:extLst>
              <a:ext uri="{FF2B5EF4-FFF2-40B4-BE49-F238E27FC236}">
                <a16:creationId xmlns:a16="http://schemas.microsoft.com/office/drawing/2014/main" id="{2168A9AC-3947-460C-86C2-38C437FAE8FB}"/>
              </a:ext>
            </a:extLst>
          </p:cNvPr>
          <p:cNvSpPr txBox="1"/>
          <p:nvPr/>
        </p:nvSpPr>
        <p:spPr>
          <a:xfrm>
            <a:off x="10464515" y="2224605"/>
            <a:ext cx="605141" cy="584775"/>
          </a:xfrm>
          <a:prstGeom prst="rect">
            <a:avLst/>
          </a:prstGeom>
          <a:noFill/>
        </p:spPr>
        <p:txBody>
          <a:bodyPr wrap="square" rtlCol="0">
            <a:spAutoFit/>
          </a:bodyPr>
          <a:lstStyle/>
          <a:p>
            <a:r>
              <a:rPr lang="en-US" sz="3200" i="1" err="1">
                <a:latin typeface="Times"/>
                <a:cs typeface="Times"/>
              </a:rPr>
              <a:t>v</a:t>
            </a:r>
            <a:r>
              <a:rPr lang="en-US" sz="3200" i="1" baseline="-25000" err="1">
                <a:latin typeface="Times"/>
                <a:cs typeface="Times"/>
              </a:rPr>
              <a:t>n</a:t>
            </a:r>
            <a:endParaRPr lang="en-US" sz="3200" i="1" baseline="-25000">
              <a:latin typeface="Times"/>
              <a:cs typeface="Times"/>
            </a:endParaRPr>
          </a:p>
        </p:txBody>
      </p:sp>
      <p:sp>
        <p:nvSpPr>
          <p:cNvPr id="49" name="TextBox 87">
            <a:extLst>
              <a:ext uri="{FF2B5EF4-FFF2-40B4-BE49-F238E27FC236}">
                <a16:creationId xmlns:a16="http://schemas.microsoft.com/office/drawing/2014/main" id="{DEFC25F5-AA8B-4BCE-850E-A6E594BCBDFF}"/>
              </a:ext>
            </a:extLst>
          </p:cNvPr>
          <p:cNvSpPr txBox="1"/>
          <p:nvPr/>
        </p:nvSpPr>
        <p:spPr>
          <a:xfrm>
            <a:off x="668797" y="1290568"/>
            <a:ext cx="2312659" cy="584775"/>
          </a:xfrm>
          <a:prstGeom prst="rect">
            <a:avLst/>
          </a:prstGeom>
          <a:noFill/>
        </p:spPr>
        <p:txBody>
          <a:bodyPr wrap="square" rtlCol="0">
            <a:spAutoFit/>
          </a:bodyPr>
          <a:lstStyle/>
          <a:p>
            <a:r>
              <a:rPr lang="en-US" sz="3200" i="1">
                <a:latin typeface="Times"/>
                <a:cs typeface="Times"/>
              </a:rPr>
              <a:t>G:{V, E, f}</a:t>
            </a:r>
            <a:endParaRPr lang="en-US" sz="3200" i="1" baseline="-25000">
              <a:latin typeface="Times"/>
              <a:cs typeface="Times"/>
            </a:endParaRPr>
          </a:p>
        </p:txBody>
      </p:sp>
      <p:sp>
        <p:nvSpPr>
          <p:cNvPr id="50" name="TextBox 88">
            <a:extLst>
              <a:ext uri="{FF2B5EF4-FFF2-40B4-BE49-F238E27FC236}">
                <a16:creationId xmlns:a16="http://schemas.microsoft.com/office/drawing/2014/main" id="{942F18EF-A7E7-4D35-96BF-34F09F2E0D19}"/>
              </a:ext>
            </a:extLst>
          </p:cNvPr>
          <p:cNvSpPr txBox="1"/>
          <p:nvPr/>
        </p:nvSpPr>
        <p:spPr>
          <a:xfrm>
            <a:off x="517241" y="2538923"/>
            <a:ext cx="2691676" cy="420564"/>
          </a:xfrm>
          <a:prstGeom prst="rect">
            <a:avLst/>
          </a:prstGeom>
          <a:noFill/>
        </p:spPr>
        <p:txBody>
          <a:bodyPr wrap="square" rtlCol="0">
            <a:spAutoFit/>
          </a:bodyPr>
          <a:lstStyle/>
          <a:p>
            <a:r>
              <a:rPr lang="en-US" sz="2133" i="1">
                <a:latin typeface="Times"/>
                <a:cs typeface="Times"/>
              </a:rPr>
              <a:t>V:{S, v</a:t>
            </a:r>
            <a:r>
              <a:rPr lang="en-US" sz="2133" i="1" baseline="-25000">
                <a:latin typeface="Times"/>
                <a:cs typeface="Times"/>
              </a:rPr>
              <a:t>1,</a:t>
            </a:r>
            <a:r>
              <a:rPr lang="en-US" sz="2133" i="1">
                <a:latin typeface="Times"/>
                <a:cs typeface="Times"/>
              </a:rPr>
              <a:t>… , </a:t>
            </a:r>
            <a:r>
              <a:rPr lang="en-US" sz="2133" i="1" err="1">
                <a:latin typeface="Times"/>
                <a:cs typeface="Times"/>
              </a:rPr>
              <a:t>v</a:t>
            </a:r>
            <a:r>
              <a:rPr lang="en-US" sz="2133" i="1" baseline="-25000" err="1">
                <a:latin typeface="Times"/>
                <a:cs typeface="Times"/>
              </a:rPr>
              <a:t>n</a:t>
            </a:r>
            <a:r>
              <a:rPr lang="en-US" sz="2133" i="1">
                <a:latin typeface="Times"/>
                <a:cs typeface="Times"/>
              </a:rPr>
              <a:t>}</a:t>
            </a:r>
            <a:endParaRPr lang="en-US" sz="2133" i="1" baseline="-25000">
              <a:latin typeface="Times"/>
              <a:cs typeface="Times"/>
            </a:endParaRPr>
          </a:p>
        </p:txBody>
      </p:sp>
      <p:sp>
        <p:nvSpPr>
          <p:cNvPr id="51" name="TextBox 89">
            <a:extLst>
              <a:ext uri="{FF2B5EF4-FFF2-40B4-BE49-F238E27FC236}">
                <a16:creationId xmlns:a16="http://schemas.microsoft.com/office/drawing/2014/main" id="{24C2E23F-C1FB-4BF7-A5DB-A45544B78730}"/>
              </a:ext>
            </a:extLst>
          </p:cNvPr>
          <p:cNvSpPr txBox="1"/>
          <p:nvPr/>
        </p:nvSpPr>
        <p:spPr>
          <a:xfrm>
            <a:off x="437174" y="4641597"/>
            <a:ext cx="1866325" cy="584775"/>
          </a:xfrm>
          <a:prstGeom prst="rect">
            <a:avLst/>
          </a:prstGeom>
          <a:noFill/>
        </p:spPr>
        <p:txBody>
          <a:bodyPr wrap="square" rtlCol="0">
            <a:spAutoFit/>
          </a:bodyPr>
          <a:lstStyle/>
          <a:p>
            <a:r>
              <a:rPr lang="en-US" sz="3200" i="1">
                <a:latin typeface="Times"/>
                <a:cs typeface="Times"/>
              </a:rPr>
              <a:t>E:{D,L}</a:t>
            </a:r>
            <a:endParaRPr lang="en-US" sz="3200" i="1" baseline="-25000">
              <a:latin typeface="Times"/>
              <a:cs typeface="Times"/>
            </a:endParaRPr>
          </a:p>
        </p:txBody>
      </p:sp>
      <p:sp>
        <p:nvSpPr>
          <p:cNvPr id="52" name="TextBox 91">
            <a:extLst>
              <a:ext uri="{FF2B5EF4-FFF2-40B4-BE49-F238E27FC236}">
                <a16:creationId xmlns:a16="http://schemas.microsoft.com/office/drawing/2014/main" id="{E8AC4C7F-1817-480F-9E0C-E5AFCC4F4FA1}"/>
              </a:ext>
            </a:extLst>
          </p:cNvPr>
          <p:cNvSpPr txBox="1"/>
          <p:nvPr/>
        </p:nvSpPr>
        <p:spPr>
          <a:xfrm>
            <a:off x="437174" y="5315336"/>
            <a:ext cx="1953687" cy="584775"/>
          </a:xfrm>
          <a:prstGeom prst="rect">
            <a:avLst/>
          </a:prstGeom>
          <a:noFill/>
        </p:spPr>
        <p:txBody>
          <a:bodyPr wrap="square" rtlCol="0">
            <a:spAutoFit/>
          </a:bodyPr>
          <a:lstStyle/>
          <a:p>
            <a:r>
              <a:rPr lang="en-US" sz="3200" i="1">
                <a:latin typeface="Times"/>
                <a:cs typeface="Times"/>
              </a:rPr>
              <a:t>D:{d</a:t>
            </a:r>
            <a:r>
              <a:rPr lang="en-US" sz="3200" i="1" baseline="-25000">
                <a:latin typeface="Times"/>
                <a:cs typeface="Times"/>
              </a:rPr>
              <a:t>1</a:t>
            </a:r>
            <a:r>
              <a:rPr lang="en-US" sz="3200" i="1">
                <a:latin typeface="Times"/>
                <a:cs typeface="Times"/>
              </a:rPr>
              <a:t>,d</a:t>
            </a:r>
            <a:r>
              <a:rPr lang="en-US" sz="3200" i="1" baseline="-25000">
                <a:latin typeface="Times"/>
                <a:cs typeface="Times"/>
              </a:rPr>
              <a:t>m</a:t>
            </a:r>
            <a:r>
              <a:rPr lang="en-US" sz="3200" i="1">
                <a:latin typeface="Times"/>
                <a:cs typeface="Times"/>
              </a:rPr>
              <a:t>}</a:t>
            </a:r>
            <a:endParaRPr lang="en-US" sz="3200" i="1" baseline="-25000">
              <a:latin typeface="Times"/>
              <a:cs typeface="Times"/>
            </a:endParaRPr>
          </a:p>
        </p:txBody>
      </p:sp>
      <p:sp>
        <p:nvSpPr>
          <p:cNvPr id="53" name="TextBox 92">
            <a:extLst>
              <a:ext uri="{FF2B5EF4-FFF2-40B4-BE49-F238E27FC236}">
                <a16:creationId xmlns:a16="http://schemas.microsoft.com/office/drawing/2014/main" id="{3CECB264-A688-49EA-95AB-77A6B312CB58}"/>
              </a:ext>
            </a:extLst>
          </p:cNvPr>
          <p:cNvSpPr txBox="1"/>
          <p:nvPr/>
        </p:nvSpPr>
        <p:spPr>
          <a:xfrm>
            <a:off x="437174" y="5891573"/>
            <a:ext cx="1953687" cy="584775"/>
          </a:xfrm>
          <a:prstGeom prst="rect">
            <a:avLst/>
          </a:prstGeom>
          <a:noFill/>
        </p:spPr>
        <p:txBody>
          <a:bodyPr wrap="square" rtlCol="0">
            <a:spAutoFit/>
          </a:bodyPr>
          <a:lstStyle/>
          <a:p>
            <a:r>
              <a:rPr lang="en-US" sz="3200" i="1">
                <a:latin typeface="Times"/>
                <a:cs typeface="Times"/>
              </a:rPr>
              <a:t>L:{l</a:t>
            </a:r>
            <a:r>
              <a:rPr lang="en-US" sz="3200" i="1" baseline="-25000">
                <a:latin typeface="Times"/>
                <a:cs typeface="Times"/>
              </a:rPr>
              <a:t>1</a:t>
            </a:r>
            <a:r>
              <a:rPr lang="en-US" sz="3200" i="1">
                <a:latin typeface="Times"/>
                <a:cs typeface="Times"/>
              </a:rPr>
              <a:t>,l</a:t>
            </a:r>
            <a:r>
              <a:rPr lang="en-US" sz="3200" i="1" baseline="-25000">
                <a:latin typeface="Times"/>
                <a:cs typeface="Times"/>
              </a:rPr>
              <a:t>m</a:t>
            </a:r>
            <a:r>
              <a:rPr lang="en-US" sz="3200" i="1">
                <a:latin typeface="Times"/>
                <a:cs typeface="Times"/>
              </a:rPr>
              <a:t>}</a:t>
            </a:r>
            <a:endParaRPr lang="en-US" sz="3200" i="1" baseline="-25000">
              <a:latin typeface="Times"/>
              <a:cs typeface="Times"/>
            </a:endParaRPr>
          </a:p>
        </p:txBody>
      </p:sp>
      <p:sp>
        <p:nvSpPr>
          <p:cNvPr id="54" name="TextBox 94">
            <a:extLst>
              <a:ext uri="{FF2B5EF4-FFF2-40B4-BE49-F238E27FC236}">
                <a16:creationId xmlns:a16="http://schemas.microsoft.com/office/drawing/2014/main" id="{E7DAA412-C2AF-4FB0-B30F-7EFC1340CFF5}"/>
              </a:ext>
            </a:extLst>
          </p:cNvPr>
          <p:cNvSpPr txBox="1"/>
          <p:nvPr/>
        </p:nvSpPr>
        <p:spPr>
          <a:xfrm>
            <a:off x="437174" y="3086844"/>
            <a:ext cx="4571343" cy="748795"/>
          </a:xfrm>
          <a:prstGeom prst="rect">
            <a:avLst/>
          </a:prstGeom>
          <a:noFill/>
        </p:spPr>
        <p:txBody>
          <a:bodyPr wrap="square" rtlCol="0">
            <a:spAutoFit/>
          </a:bodyPr>
          <a:lstStyle/>
          <a:p>
            <a:r>
              <a:rPr lang="en-US" sz="2133" i="1">
                <a:latin typeface="Times"/>
                <a:cs typeface="Times"/>
              </a:rPr>
              <a:t>S: </a:t>
            </a:r>
            <a:r>
              <a:rPr lang="en-US" sz="2133" err="1">
                <a:latin typeface="Gill Sans Light"/>
                <a:cs typeface="Gill Sans Light"/>
              </a:rPr>
              <a:t>Intervención</a:t>
            </a:r>
            <a:r>
              <a:rPr lang="en-US" sz="2133">
                <a:latin typeface="Gill Sans Light"/>
                <a:cs typeface="Gill Sans Light"/>
              </a:rPr>
              <a:t> (</a:t>
            </a:r>
            <a:r>
              <a:rPr lang="en-US" sz="2133" err="1">
                <a:latin typeface="Gill Sans Light"/>
                <a:cs typeface="Gill Sans Light"/>
              </a:rPr>
              <a:t>Supernodo</a:t>
            </a:r>
            <a:r>
              <a:rPr lang="en-US" sz="2133">
                <a:latin typeface="Gill Sans Light"/>
                <a:cs typeface="Gill Sans Light"/>
              </a:rPr>
              <a:t>) </a:t>
            </a:r>
          </a:p>
          <a:p>
            <a:r>
              <a:rPr lang="en-US" sz="2133" i="1">
                <a:latin typeface="Times"/>
                <a:cs typeface="Times"/>
              </a:rPr>
              <a:t>v</a:t>
            </a:r>
            <a:r>
              <a:rPr lang="en-US" sz="2133" i="1" baseline="-25000">
                <a:latin typeface="Times"/>
                <a:cs typeface="Times"/>
              </a:rPr>
              <a:t>i</a:t>
            </a:r>
            <a:r>
              <a:rPr lang="en-US" sz="2133" i="1">
                <a:latin typeface="Times"/>
                <a:cs typeface="Times"/>
              </a:rPr>
              <a:t>: </a:t>
            </a:r>
            <a:r>
              <a:rPr lang="en-US" sz="2133" err="1">
                <a:latin typeface="Gill Sans Light"/>
                <a:cs typeface="Gill Sans Light"/>
              </a:rPr>
              <a:t>Individuos</a:t>
            </a:r>
            <a:endParaRPr lang="en-US" sz="2133" baseline="-25000">
              <a:latin typeface="Gill Sans Light"/>
              <a:cs typeface="Gill Sans Light"/>
            </a:endParaRPr>
          </a:p>
        </p:txBody>
      </p:sp>
      <p:sp>
        <p:nvSpPr>
          <p:cNvPr id="55" name="123 CuadroTexto">
            <a:extLst>
              <a:ext uri="{FF2B5EF4-FFF2-40B4-BE49-F238E27FC236}">
                <a16:creationId xmlns:a16="http://schemas.microsoft.com/office/drawing/2014/main" id="{1EB3A96E-F976-43FE-B313-C7611772F784}"/>
              </a:ext>
            </a:extLst>
          </p:cNvPr>
          <p:cNvSpPr txBox="1"/>
          <p:nvPr/>
        </p:nvSpPr>
        <p:spPr>
          <a:xfrm>
            <a:off x="437173" y="4124775"/>
            <a:ext cx="5598212" cy="748795"/>
          </a:xfrm>
          <a:prstGeom prst="rect">
            <a:avLst/>
          </a:prstGeom>
          <a:noFill/>
        </p:spPr>
        <p:txBody>
          <a:bodyPr wrap="square" rtlCol="0">
            <a:spAutoFit/>
          </a:bodyPr>
          <a:lstStyle/>
          <a:p>
            <a:r>
              <a:rPr lang="en-US" sz="2133" i="1">
                <a:latin typeface="Times"/>
                <a:cs typeface="Times"/>
              </a:rPr>
              <a:t>E</a:t>
            </a:r>
            <a:r>
              <a:rPr lang="en-US" sz="2133">
                <a:latin typeface="Gill Sans Light"/>
                <a:cs typeface="Gill Sans Light"/>
              </a:rPr>
              <a:t>: </a:t>
            </a:r>
            <a:r>
              <a:rPr lang="es-CO" sz="2133">
                <a:latin typeface="Gill Sans Light"/>
                <a:cs typeface="Gill Sans Light"/>
              </a:rPr>
              <a:t>conjunto de conexiones entre los nodos</a:t>
            </a:r>
          </a:p>
          <a:p>
            <a:endParaRPr lang="en-US" sz="2133">
              <a:latin typeface="Gill Sans Light"/>
              <a:cs typeface="Gill Sans Light"/>
            </a:endParaRPr>
          </a:p>
        </p:txBody>
      </p:sp>
    </p:spTree>
    <p:extLst>
      <p:ext uri="{BB962C8B-B14F-4D97-AF65-F5344CB8AC3E}">
        <p14:creationId xmlns:p14="http://schemas.microsoft.com/office/powerpoint/2010/main" val="428114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circle(in)">
                                      <p:cBhvr>
                                        <p:cTn id="30" dur="20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circle(in)">
                                      <p:cBhvr>
                                        <p:cTn id="35" dur="2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circle(in)">
                                      <p:cBhvr>
                                        <p:cTn id="45" dur="2000"/>
                                        <p:tgtEl>
                                          <p:spTgt spid="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circle(in)">
                                      <p:cBhvr>
                                        <p:cTn id="53" dur="2000"/>
                                        <p:tgtEl>
                                          <p:spTgt spid="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500"/>
                                        <p:tgtEl>
                                          <p:spTgt spid="47"/>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circle(in)">
                                      <p:cBhvr>
                                        <p:cTn id="61" dur="2000"/>
                                        <p:tgtEl>
                                          <p:spTgt spid="6"/>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circle(in)">
                                      <p:cBhvr>
                                        <p:cTn id="64" dur="2000"/>
                                        <p:tgtEl>
                                          <p:spTgt spid="7"/>
                                        </p:tgtEl>
                                      </p:cBhvr>
                                    </p:animEffect>
                                  </p:childTnLst>
                                </p:cTn>
                              </p:par>
                              <p:par>
                                <p:cTn id="65" presetID="6" presetClass="entr" presetSubtype="16"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circle(in)">
                                      <p:cBhvr>
                                        <p:cTn id="67" dur="2000"/>
                                        <p:tgtEl>
                                          <p:spTgt spid="8"/>
                                        </p:tgtEl>
                                      </p:cBhvr>
                                    </p:animEffect>
                                  </p:childTnLst>
                                </p:cTn>
                              </p:par>
                              <p:par>
                                <p:cTn id="68" presetID="6" presetClass="entr" presetSubtype="16" fill="hold" grpId="0"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circle(in)">
                                      <p:cBhvr>
                                        <p:cTn id="70" dur="2000"/>
                                        <p:tgtEl>
                                          <p:spTgt spid="9"/>
                                        </p:tgtEl>
                                      </p:cBhvr>
                                    </p:animEffect>
                                  </p:childTnLst>
                                </p:cTn>
                              </p:par>
                              <p:par>
                                <p:cTn id="71" presetID="6" presetClass="entr" presetSubtype="16" fill="hold" grpId="0" nodeType="with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circle(in)">
                                      <p:cBhvr>
                                        <p:cTn id="73" dur="2000"/>
                                        <p:tgtEl>
                                          <p:spTgt spid="10"/>
                                        </p:tgtEl>
                                      </p:cBhvr>
                                    </p:animEffect>
                                  </p:childTnLst>
                                </p:cTn>
                              </p:par>
                              <p:par>
                                <p:cTn id="74" presetID="6" presetClass="entr" presetSubtype="16"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circle(in)">
                                      <p:cBhvr>
                                        <p:cTn id="76" dur="2000"/>
                                        <p:tgtEl>
                                          <p:spTgt spid="11"/>
                                        </p:tgtEl>
                                      </p:cBhvr>
                                    </p:animEffect>
                                  </p:childTnLst>
                                </p:cTn>
                              </p:par>
                              <p:par>
                                <p:cTn id="77" presetID="6" presetClass="entr" presetSubtype="16"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circle(in)">
                                      <p:cBhvr>
                                        <p:cTn id="79" dur="2000"/>
                                        <p:tgtEl>
                                          <p:spTgt spid="12"/>
                                        </p:tgtEl>
                                      </p:cBhvr>
                                    </p:animEffect>
                                  </p:childTnLst>
                                </p:cTn>
                              </p:par>
                              <p:par>
                                <p:cTn id="80" presetID="6" presetClass="entr" presetSubtype="16"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circle(in)">
                                      <p:cBhvr>
                                        <p:cTn id="82" dur="2000"/>
                                        <p:tgtEl>
                                          <p:spTgt spid="13"/>
                                        </p:tgtEl>
                                      </p:cBhvr>
                                    </p:animEffect>
                                  </p:childTnLst>
                                </p:cTn>
                              </p:par>
                              <p:par>
                                <p:cTn id="83" presetID="6" presetClass="entr" presetSubtype="16"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circle(in)">
                                      <p:cBhvr>
                                        <p:cTn id="85" dur="20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6" presetClass="entr" presetSubtype="16" fill="hold" grpId="0" nodeType="click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circle(in)">
                                      <p:cBhvr>
                                        <p:cTn id="90" dur="2000"/>
                                        <p:tgtEl>
                                          <p:spTgt spid="1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500"/>
                                        <p:tgtEl>
                                          <p:spTgt spid="48"/>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55"/>
                                        </p:tgtEl>
                                        <p:attrNameLst>
                                          <p:attrName>style.visibility</p:attrName>
                                        </p:attrNameLst>
                                      </p:cBhvr>
                                      <p:to>
                                        <p:strVal val="visible"/>
                                      </p:to>
                                    </p:set>
                                    <p:animEffect transition="in" filter="fade">
                                      <p:cBhvr>
                                        <p:cTn id="98" dur="500"/>
                                        <p:tgtEl>
                                          <p:spTgt spid="5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1"/>
                                        </p:tgtEl>
                                        <p:attrNameLst>
                                          <p:attrName>style.visibility</p:attrName>
                                        </p:attrNameLst>
                                      </p:cBhvr>
                                      <p:to>
                                        <p:strVal val="visible"/>
                                      </p:to>
                                    </p:set>
                                    <p:animEffect transition="in" filter="fade">
                                      <p:cBhvr>
                                        <p:cTn id="101" dur="500"/>
                                        <p:tgtEl>
                                          <p:spTgt spid="51"/>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fade">
                                      <p:cBhvr>
                                        <p:cTn id="106" dur="500"/>
                                        <p:tgtEl>
                                          <p:spTgt spid="3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2"/>
                                        </p:tgtEl>
                                        <p:attrNameLst>
                                          <p:attrName>style.visibility</p:attrName>
                                        </p:attrNameLst>
                                      </p:cBhvr>
                                      <p:to>
                                        <p:strVal val="visible"/>
                                      </p:to>
                                    </p:set>
                                    <p:animEffect transition="in" filter="fade">
                                      <p:cBhvr>
                                        <p:cTn id="109" dur="500"/>
                                        <p:tgtEl>
                                          <p:spTgt spid="52"/>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nodeType="clickEffect">
                                  <p:stCondLst>
                                    <p:cond delay="0"/>
                                  </p:stCondLst>
                                  <p:childTnLst>
                                    <p:set>
                                      <p:cBhvr>
                                        <p:cTn id="113" dur="1" fill="hold">
                                          <p:stCondLst>
                                            <p:cond delay="0"/>
                                          </p:stCondLst>
                                        </p:cTn>
                                        <p:tgtEl>
                                          <p:spTgt spid="19"/>
                                        </p:tgtEl>
                                        <p:attrNameLst>
                                          <p:attrName>style.visibility</p:attrName>
                                        </p:attrNameLst>
                                      </p:cBhvr>
                                      <p:to>
                                        <p:strVal val="visible"/>
                                      </p:to>
                                    </p:set>
                                    <p:animEffect transition="in" filter="wipe(down)">
                                      <p:cBhvr>
                                        <p:cTn id="114" dur="500"/>
                                        <p:tgtEl>
                                          <p:spTgt spid="1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20"/>
                                        </p:tgtEl>
                                        <p:attrNameLst>
                                          <p:attrName>style.visibility</p:attrName>
                                        </p:attrNameLst>
                                      </p:cBhvr>
                                      <p:to>
                                        <p:strVal val="visible"/>
                                      </p:to>
                                    </p:set>
                                    <p:animEffect transition="in" filter="wipe(down)">
                                      <p:cBhvr>
                                        <p:cTn id="122" dur="500"/>
                                        <p:tgtEl>
                                          <p:spTgt spid="2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fade">
                                      <p:cBhvr>
                                        <p:cTn id="125" dur="500"/>
                                        <p:tgtEl>
                                          <p:spTgt spid="42"/>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nodeType="clickEffect">
                                  <p:stCondLst>
                                    <p:cond delay="0"/>
                                  </p:stCondLst>
                                  <p:childTnLst>
                                    <p:set>
                                      <p:cBhvr>
                                        <p:cTn id="129" dur="1" fill="hold">
                                          <p:stCondLst>
                                            <p:cond delay="0"/>
                                          </p:stCondLst>
                                        </p:cTn>
                                        <p:tgtEl>
                                          <p:spTgt spid="21"/>
                                        </p:tgtEl>
                                        <p:attrNameLst>
                                          <p:attrName>style.visibility</p:attrName>
                                        </p:attrNameLst>
                                      </p:cBhvr>
                                      <p:to>
                                        <p:strVal val="visible"/>
                                      </p:to>
                                    </p:set>
                                    <p:animEffect transition="in" filter="wipe(down)">
                                      <p:cBhvr>
                                        <p:cTn id="130" dur="500"/>
                                        <p:tgtEl>
                                          <p:spTgt spid="21"/>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3"/>
                                        </p:tgtEl>
                                        <p:attrNameLst>
                                          <p:attrName>style.visibility</p:attrName>
                                        </p:attrNameLst>
                                      </p:cBhvr>
                                      <p:to>
                                        <p:strVal val="visible"/>
                                      </p:to>
                                    </p:set>
                                    <p:animEffect transition="in" filter="fade">
                                      <p:cBhvr>
                                        <p:cTn id="133" dur="500"/>
                                        <p:tgtEl>
                                          <p:spTgt spid="43"/>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nodeType="clickEffect">
                                  <p:stCondLst>
                                    <p:cond delay="0"/>
                                  </p:stCondLst>
                                  <p:childTnLst>
                                    <p:set>
                                      <p:cBhvr>
                                        <p:cTn id="137" dur="1" fill="hold">
                                          <p:stCondLst>
                                            <p:cond delay="0"/>
                                          </p:stCondLst>
                                        </p:cTn>
                                        <p:tgtEl>
                                          <p:spTgt spid="22"/>
                                        </p:tgtEl>
                                        <p:attrNameLst>
                                          <p:attrName>style.visibility</p:attrName>
                                        </p:attrNameLst>
                                      </p:cBhvr>
                                      <p:to>
                                        <p:strVal val="visible"/>
                                      </p:to>
                                    </p:set>
                                    <p:animEffect transition="in" filter="wipe(down)">
                                      <p:cBhvr>
                                        <p:cTn id="138" dur="500"/>
                                        <p:tgtEl>
                                          <p:spTgt spid="22"/>
                                        </p:tgtEl>
                                      </p:cBhvr>
                                    </p:animEffect>
                                  </p:childTnLst>
                                </p:cTn>
                              </p:par>
                              <p:par>
                                <p:cTn id="139" presetID="22" presetClass="entr" presetSubtype="4" fill="hold" nodeType="withEffect">
                                  <p:stCondLst>
                                    <p:cond delay="0"/>
                                  </p:stCondLst>
                                  <p:childTnLst>
                                    <p:set>
                                      <p:cBhvr>
                                        <p:cTn id="140" dur="1" fill="hold">
                                          <p:stCondLst>
                                            <p:cond delay="0"/>
                                          </p:stCondLst>
                                        </p:cTn>
                                        <p:tgtEl>
                                          <p:spTgt spid="23"/>
                                        </p:tgtEl>
                                        <p:attrNameLst>
                                          <p:attrName>style.visibility</p:attrName>
                                        </p:attrNameLst>
                                      </p:cBhvr>
                                      <p:to>
                                        <p:strVal val="visible"/>
                                      </p:to>
                                    </p:set>
                                    <p:animEffect transition="in" filter="wipe(down)">
                                      <p:cBhvr>
                                        <p:cTn id="141" dur="500"/>
                                        <p:tgtEl>
                                          <p:spTgt spid="23"/>
                                        </p:tgtEl>
                                      </p:cBhvr>
                                    </p:animEffect>
                                  </p:childTnLst>
                                </p:cTn>
                              </p:par>
                              <p:par>
                                <p:cTn id="142" presetID="22" presetClass="entr" presetSubtype="4" fill="hold" nodeType="withEffect">
                                  <p:stCondLst>
                                    <p:cond delay="0"/>
                                  </p:stCondLst>
                                  <p:childTnLst>
                                    <p:set>
                                      <p:cBhvr>
                                        <p:cTn id="143" dur="1" fill="hold">
                                          <p:stCondLst>
                                            <p:cond delay="0"/>
                                          </p:stCondLst>
                                        </p:cTn>
                                        <p:tgtEl>
                                          <p:spTgt spid="24"/>
                                        </p:tgtEl>
                                        <p:attrNameLst>
                                          <p:attrName>style.visibility</p:attrName>
                                        </p:attrNameLst>
                                      </p:cBhvr>
                                      <p:to>
                                        <p:strVal val="visible"/>
                                      </p:to>
                                    </p:set>
                                    <p:animEffect transition="in" filter="wipe(down)">
                                      <p:cBhvr>
                                        <p:cTn id="144" dur="500"/>
                                        <p:tgtEl>
                                          <p:spTgt spid="24"/>
                                        </p:tgtEl>
                                      </p:cBhvr>
                                    </p:animEffect>
                                  </p:childTnLst>
                                </p:cTn>
                              </p:par>
                              <p:par>
                                <p:cTn id="145" presetID="22" presetClass="entr" presetSubtype="4" fill="hold" nodeType="withEffect">
                                  <p:stCondLst>
                                    <p:cond delay="0"/>
                                  </p:stCondLst>
                                  <p:childTnLst>
                                    <p:set>
                                      <p:cBhvr>
                                        <p:cTn id="146" dur="1" fill="hold">
                                          <p:stCondLst>
                                            <p:cond delay="0"/>
                                          </p:stCondLst>
                                        </p:cTn>
                                        <p:tgtEl>
                                          <p:spTgt spid="25"/>
                                        </p:tgtEl>
                                        <p:attrNameLst>
                                          <p:attrName>style.visibility</p:attrName>
                                        </p:attrNameLst>
                                      </p:cBhvr>
                                      <p:to>
                                        <p:strVal val="visible"/>
                                      </p:to>
                                    </p:set>
                                    <p:animEffect transition="in" filter="wipe(down)">
                                      <p:cBhvr>
                                        <p:cTn id="147" dur="500"/>
                                        <p:tgtEl>
                                          <p:spTgt spid="25"/>
                                        </p:tgtEl>
                                      </p:cBhvr>
                                    </p:animEffect>
                                  </p:childTnLst>
                                </p:cTn>
                              </p:par>
                              <p:par>
                                <p:cTn id="148" presetID="22" presetClass="entr" presetSubtype="4" fill="hold" nodeType="withEffect">
                                  <p:stCondLst>
                                    <p:cond delay="0"/>
                                  </p:stCondLst>
                                  <p:childTnLst>
                                    <p:set>
                                      <p:cBhvr>
                                        <p:cTn id="149" dur="1" fill="hold">
                                          <p:stCondLst>
                                            <p:cond delay="0"/>
                                          </p:stCondLst>
                                        </p:cTn>
                                        <p:tgtEl>
                                          <p:spTgt spid="26"/>
                                        </p:tgtEl>
                                        <p:attrNameLst>
                                          <p:attrName>style.visibility</p:attrName>
                                        </p:attrNameLst>
                                      </p:cBhvr>
                                      <p:to>
                                        <p:strVal val="visible"/>
                                      </p:to>
                                    </p:set>
                                    <p:animEffect transition="in" filter="wipe(down)">
                                      <p:cBhvr>
                                        <p:cTn id="150" dur="500"/>
                                        <p:tgtEl>
                                          <p:spTgt spid="26"/>
                                        </p:tgtEl>
                                      </p:cBhvr>
                                    </p:animEffect>
                                  </p:childTnLst>
                                </p:cTn>
                              </p:par>
                              <p:par>
                                <p:cTn id="151" presetID="22" presetClass="entr" presetSubtype="4" fill="hold" nodeType="withEffect">
                                  <p:stCondLst>
                                    <p:cond delay="0"/>
                                  </p:stCondLst>
                                  <p:childTnLst>
                                    <p:set>
                                      <p:cBhvr>
                                        <p:cTn id="152" dur="1" fill="hold">
                                          <p:stCondLst>
                                            <p:cond delay="0"/>
                                          </p:stCondLst>
                                        </p:cTn>
                                        <p:tgtEl>
                                          <p:spTgt spid="27"/>
                                        </p:tgtEl>
                                        <p:attrNameLst>
                                          <p:attrName>style.visibility</p:attrName>
                                        </p:attrNameLst>
                                      </p:cBhvr>
                                      <p:to>
                                        <p:strVal val="visible"/>
                                      </p:to>
                                    </p:set>
                                    <p:animEffect transition="in" filter="wipe(down)">
                                      <p:cBhvr>
                                        <p:cTn id="153" dur="500"/>
                                        <p:tgtEl>
                                          <p:spTgt spid="27"/>
                                        </p:tgtEl>
                                      </p:cBhvr>
                                    </p:animEffect>
                                  </p:childTnLst>
                                </p:cTn>
                              </p:par>
                              <p:par>
                                <p:cTn id="154" presetID="22" presetClass="entr" presetSubtype="4" fill="hold" nodeType="withEffect">
                                  <p:stCondLst>
                                    <p:cond delay="0"/>
                                  </p:stCondLst>
                                  <p:childTnLst>
                                    <p:set>
                                      <p:cBhvr>
                                        <p:cTn id="155" dur="1" fill="hold">
                                          <p:stCondLst>
                                            <p:cond delay="0"/>
                                          </p:stCondLst>
                                        </p:cTn>
                                        <p:tgtEl>
                                          <p:spTgt spid="28"/>
                                        </p:tgtEl>
                                        <p:attrNameLst>
                                          <p:attrName>style.visibility</p:attrName>
                                        </p:attrNameLst>
                                      </p:cBhvr>
                                      <p:to>
                                        <p:strVal val="visible"/>
                                      </p:to>
                                    </p:set>
                                    <p:animEffect transition="in" filter="wipe(down)">
                                      <p:cBhvr>
                                        <p:cTn id="156" dur="500"/>
                                        <p:tgtEl>
                                          <p:spTgt spid="28"/>
                                        </p:tgtEl>
                                      </p:cBhvr>
                                    </p:animEffect>
                                  </p:childTnLst>
                                </p:cTn>
                              </p:par>
                              <p:par>
                                <p:cTn id="157" presetID="22" presetClass="entr" presetSubtype="4" fill="hold" nodeType="withEffect">
                                  <p:stCondLst>
                                    <p:cond delay="0"/>
                                  </p:stCondLst>
                                  <p:childTnLst>
                                    <p:set>
                                      <p:cBhvr>
                                        <p:cTn id="158" dur="1" fill="hold">
                                          <p:stCondLst>
                                            <p:cond delay="0"/>
                                          </p:stCondLst>
                                        </p:cTn>
                                        <p:tgtEl>
                                          <p:spTgt spid="29"/>
                                        </p:tgtEl>
                                        <p:attrNameLst>
                                          <p:attrName>style.visibility</p:attrName>
                                        </p:attrNameLst>
                                      </p:cBhvr>
                                      <p:to>
                                        <p:strVal val="visible"/>
                                      </p:to>
                                    </p:set>
                                    <p:animEffect transition="in" filter="wipe(down)">
                                      <p:cBhvr>
                                        <p:cTn id="159" dur="500"/>
                                        <p:tgtEl>
                                          <p:spTgt spid="29"/>
                                        </p:tgtEl>
                                      </p:cBhvr>
                                    </p:animEffect>
                                  </p:childTnLst>
                                </p:cTn>
                              </p:par>
                              <p:par>
                                <p:cTn id="160" presetID="22" presetClass="entr" presetSubtype="4" fill="hold" nodeType="withEffect">
                                  <p:stCondLst>
                                    <p:cond delay="0"/>
                                  </p:stCondLst>
                                  <p:childTnLst>
                                    <p:set>
                                      <p:cBhvr>
                                        <p:cTn id="161" dur="1" fill="hold">
                                          <p:stCondLst>
                                            <p:cond delay="0"/>
                                          </p:stCondLst>
                                        </p:cTn>
                                        <p:tgtEl>
                                          <p:spTgt spid="30"/>
                                        </p:tgtEl>
                                        <p:attrNameLst>
                                          <p:attrName>style.visibility</p:attrName>
                                        </p:attrNameLst>
                                      </p:cBhvr>
                                      <p:to>
                                        <p:strVal val="visible"/>
                                      </p:to>
                                    </p:set>
                                    <p:animEffect transition="in" filter="wipe(down)">
                                      <p:cBhvr>
                                        <p:cTn id="162" dur="500"/>
                                        <p:tgtEl>
                                          <p:spTgt spid="30"/>
                                        </p:tgtEl>
                                      </p:cBhvr>
                                    </p:animEffect>
                                  </p:childTnLst>
                                </p:cTn>
                              </p:par>
                              <p:par>
                                <p:cTn id="163" presetID="22" presetClass="entr" presetSubtype="4" fill="hold" nodeType="withEffect">
                                  <p:stCondLst>
                                    <p:cond delay="0"/>
                                  </p:stCondLst>
                                  <p:childTnLst>
                                    <p:set>
                                      <p:cBhvr>
                                        <p:cTn id="164" dur="1" fill="hold">
                                          <p:stCondLst>
                                            <p:cond delay="0"/>
                                          </p:stCondLst>
                                        </p:cTn>
                                        <p:tgtEl>
                                          <p:spTgt spid="31"/>
                                        </p:tgtEl>
                                        <p:attrNameLst>
                                          <p:attrName>style.visibility</p:attrName>
                                        </p:attrNameLst>
                                      </p:cBhvr>
                                      <p:to>
                                        <p:strVal val="visible"/>
                                      </p:to>
                                    </p:set>
                                    <p:animEffect transition="in" filter="wipe(down)">
                                      <p:cBhvr>
                                        <p:cTn id="165" dur="500"/>
                                        <p:tgtEl>
                                          <p:spTgt spid="31"/>
                                        </p:tgtEl>
                                      </p:cBhvr>
                                    </p:animEffect>
                                  </p:childTnLst>
                                </p:cTn>
                              </p:par>
                              <p:par>
                                <p:cTn id="166" presetID="22" presetClass="entr" presetSubtype="4" fill="hold" nodeType="withEffect">
                                  <p:stCondLst>
                                    <p:cond delay="0"/>
                                  </p:stCondLst>
                                  <p:childTnLst>
                                    <p:set>
                                      <p:cBhvr>
                                        <p:cTn id="167" dur="1" fill="hold">
                                          <p:stCondLst>
                                            <p:cond delay="0"/>
                                          </p:stCondLst>
                                        </p:cTn>
                                        <p:tgtEl>
                                          <p:spTgt spid="32"/>
                                        </p:tgtEl>
                                        <p:attrNameLst>
                                          <p:attrName>style.visibility</p:attrName>
                                        </p:attrNameLst>
                                      </p:cBhvr>
                                      <p:to>
                                        <p:strVal val="visible"/>
                                      </p:to>
                                    </p:set>
                                    <p:animEffect transition="in" filter="wipe(down)">
                                      <p:cBhvr>
                                        <p:cTn id="168" dur="500"/>
                                        <p:tgtEl>
                                          <p:spTgt spid="32"/>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4" fill="hold" nodeType="clickEffect">
                                  <p:stCondLst>
                                    <p:cond delay="0"/>
                                  </p:stCondLst>
                                  <p:childTnLst>
                                    <p:set>
                                      <p:cBhvr>
                                        <p:cTn id="172" dur="1" fill="hold">
                                          <p:stCondLst>
                                            <p:cond delay="0"/>
                                          </p:stCondLst>
                                        </p:cTn>
                                        <p:tgtEl>
                                          <p:spTgt spid="33"/>
                                        </p:tgtEl>
                                        <p:attrNameLst>
                                          <p:attrName>style.visibility</p:attrName>
                                        </p:attrNameLst>
                                      </p:cBhvr>
                                      <p:to>
                                        <p:strVal val="visible"/>
                                      </p:to>
                                    </p:set>
                                    <p:animEffect transition="in" filter="wipe(down)">
                                      <p:cBhvr>
                                        <p:cTn id="173" dur="500"/>
                                        <p:tgtEl>
                                          <p:spTgt spid="33"/>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44"/>
                                        </p:tgtEl>
                                        <p:attrNameLst>
                                          <p:attrName>style.visibility</p:attrName>
                                        </p:attrNameLst>
                                      </p:cBhvr>
                                      <p:to>
                                        <p:strVal val="visible"/>
                                      </p:to>
                                    </p:set>
                                    <p:animEffect transition="in" filter="fade">
                                      <p:cBhvr>
                                        <p:cTn id="176" dur="500"/>
                                        <p:tgtEl>
                                          <p:spTgt spid="44"/>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53"/>
                                        </p:tgtEl>
                                        <p:attrNameLst>
                                          <p:attrName>style.visibility</p:attrName>
                                        </p:attrNameLst>
                                      </p:cBhvr>
                                      <p:to>
                                        <p:strVal val="visible"/>
                                      </p:to>
                                    </p:set>
                                    <p:animEffect transition="in" filter="fade">
                                      <p:cBhvr>
                                        <p:cTn id="179" dur="500"/>
                                        <p:tgtEl>
                                          <p:spTgt spid="53"/>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grpId="0" nodeType="clickEffect">
                                  <p:stCondLst>
                                    <p:cond delay="0"/>
                                  </p:stCondLst>
                                  <p:childTnLst>
                                    <p:set>
                                      <p:cBhvr>
                                        <p:cTn id="183" dur="1" fill="hold">
                                          <p:stCondLst>
                                            <p:cond delay="0"/>
                                          </p:stCondLst>
                                        </p:cTn>
                                        <p:tgtEl>
                                          <p:spTgt spid="37"/>
                                        </p:tgtEl>
                                        <p:attrNameLst>
                                          <p:attrName>style.visibility</p:attrName>
                                        </p:attrNameLst>
                                      </p:cBhvr>
                                      <p:to>
                                        <p:strVal val="visible"/>
                                      </p:to>
                                    </p:set>
                                    <p:animEffect transition="in" filter="fade">
                                      <p:cBhvr>
                                        <p:cTn id="184" dur="500"/>
                                        <p:tgtEl>
                                          <p:spTgt spid="37"/>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1" fill="hold" nodeType="clickEffect">
                                  <p:stCondLst>
                                    <p:cond delay="0"/>
                                  </p:stCondLst>
                                  <p:childTnLst>
                                    <p:set>
                                      <p:cBhvr>
                                        <p:cTn id="188" dur="1" fill="hold">
                                          <p:stCondLst>
                                            <p:cond delay="0"/>
                                          </p:stCondLst>
                                        </p:cTn>
                                        <p:tgtEl>
                                          <p:spTgt spid="16"/>
                                        </p:tgtEl>
                                        <p:attrNameLst>
                                          <p:attrName>style.visibility</p:attrName>
                                        </p:attrNameLst>
                                      </p:cBhvr>
                                      <p:to>
                                        <p:strVal val="visible"/>
                                      </p:to>
                                    </p:set>
                                    <p:animEffect transition="in" filter="wipe(up)">
                                      <p:cBhvr>
                                        <p:cTn id="189" dur="500"/>
                                        <p:tgtEl>
                                          <p:spTgt spid="16"/>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40"/>
                                        </p:tgtEl>
                                        <p:attrNameLst>
                                          <p:attrName>style.visibility</p:attrName>
                                        </p:attrNameLst>
                                      </p:cBhvr>
                                      <p:to>
                                        <p:strVal val="visible"/>
                                      </p:to>
                                    </p:set>
                                    <p:animEffect transition="in" filter="fade">
                                      <p:cBhvr>
                                        <p:cTn id="192" dur="500"/>
                                        <p:tgtEl>
                                          <p:spTgt spid="40"/>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1" fill="hold" nodeType="clickEffect">
                                  <p:stCondLst>
                                    <p:cond delay="0"/>
                                  </p:stCondLst>
                                  <p:childTnLst>
                                    <p:set>
                                      <p:cBhvr>
                                        <p:cTn id="196" dur="1" fill="hold">
                                          <p:stCondLst>
                                            <p:cond delay="0"/>
                                          </p:stCondLst>
                                        </p:cTn>
                                        <p:tgtEl>
                                          <p:spTgt spid="17"/>
                                        </p:tgtEl>
                                        <p:attrNameLst>
                                          <p:attrName>style.visibility</p:attrName>
                                        </p:attrNameLst>
                                      </p:cBhvr>
                                      <p:to>
                                        <p:strVal val="visible"/>
                                      </p:to>
                                    </p:set>
                                    <p:animEffect transition="in" filter="wipe(up)">
                                      <p:cBhvr>
                                        <p:cTn id="197" dur="500"/>
                                        <p:tgtEl>
                                          <p:spTgt spid="17"/>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39"/>
                                        </p:tgtEl>
                                        <p:attrNameLst>
                                          <p:attrName>style.visibility</p:attrName>
                                        </p:attrNameLst>
                                      </p:cBhvr>
                                      <p:to>
                                        <p:strVal val="visible"/>
                                      </p:to>
                                    </p:set>
                                    <p:animEffect transition="in" filter="fade">
                                      <p:cBhvr>
                                        <p:cTn id="200" dur="500"/>
                                        <p:tgtEl>
                                          <p:spTgt spid="39"/>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1" fill="hold" nodeType="clickEffect">
                                  <p:stCondLst>
                                    <p:cond delay="0"/>
                                  </p:stCondLst>
                                  <p:childTnLst>
                                    <p:set>
                                      <p:cBhvr>
                                        <p:cTn id="204" dur="1" fill="hold">
                                          <p:stCondLst>
                                            <p:cond delay="0"/>
                                          </p:stCondLst>
                                        </p:cTn>
                                        <p:tgtEl>
                                          <p:spTgt spid="18"/>
                                        </p:tgtEl>
                                        <p:attrNameLst>
                                          <p:attrName>style.visibility</p:attrName>
                                        </p:attrNameLst>
                                      </p:cBhvr>
                                      <p:to>
                                        <p:strVal val="visible"/>
                                      </p:to>
                                    </p:set>
                                    <p:animEffect transition="in" filter="wipe(up)">
                                      <p:cBhvr>
                                        <p:cTn id="205" dur="500"/>
                                        <p:tgtEl>
                                          <p:spTgt spid="18"/>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38"/>
                                        </p:tgtEl>
                                        <p:attrNameLst>
                                          <p:attrName>style.visibility</p:attrName>
                                        </p:attrNameLst>
                                      </p:cBhvr>
                                      <p:to>
                                        <p:strVal val="visible"/>
                                      </p:to>
                                    </p:set>
                                    <p:animEffect transition="in" filter="fade">
                                      <p:cBhvr>
                                        <p:cTn id="2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D3DBFA-9067-4A63-95C9-098324466A8D}"/>
              </a:ext>
            </a:extLst>
          </p:cNvPr>
          <p:cNvSpPr>
            <a:spLocks noGrp="1"/>
          </p:cNvSpPr>
          <p:nvPr>
            <p:ph type="title"/>
          </p:nvPr>
        </p:nvSpPr>
        <p:spPr/>
        <p:txBody>
          <a:bodyPr/>
          <a:lstStyle/>
          <a:p>
            <a:r>
              <a:rPr lang="es-CO"/>
              <a:t>Propagación de comportamientos</a:t>
            </a:r>
          </a:p>
        </p:txBody>
      </p:sp>
      <p:sp>
        <p:nvSpPr>
          <p:cNvPr id="3" name="2 Marcador de contenido">
            <a:extLst>
              <a:ext uri="{FF2B5EF4-FFF2-40B4-BE49-F238E27FC236}">
                <a16:creationId xmlns:a16="http://schemas.microsoft.com/office/drawing/2014/main" id="{54C29120-757E-4434-9861-E9530973792E}"/>
              </a:ext>
            </a:extLst>
          </p:cNvPr>
          <p:cNvSpPr txBox="1">
            <a:spLocks/>
          </p:cNvSpPr>
          <p:nvPr/>
        </p:nvSpPr>
        <p:spPr>
          <a:xfrm>
            <a:off x="347472" y="1600200"/>
            <a:ext cx="11520000" cy="1684784"/>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s-CO">
                <a:solidFill>
                  <a:schemeClr val="accent2"/>
                </a:solidFill>
              </a:rPr>
              <a:t>Presión social</a:t>
            </a:r>
          </a:p>
          <a:p>
            <a:pPr marL="0" indent="0" fontAlgn="auto">
              <a:spcAft>
                <a:spcPts val="0"/>
              </a:spcAft>
              <a:buFont typeface="Arial"/>
              <a:buNone/>
            </a:pPr>
            <a:r>
              <a:rPr lang="es-CO"/>
              <a:t>Tipo Umbral</a:t>
            </a:r>
          </a:p>
          <a:p>
            <a:pPr marL="0" indent="0" fontAlgn="auto">
              <a:spcAft>
                <a:spcPts val="0"/>
              </a:spcAft>
              <a:buFont typeface="Arial"/>
              <a:buNone/>
            </a:pPr>
            <a:r>
              <a:rPr lang="es-CO"/>
              <a:t>Cada nodo tiene un umbral de aceptación. </a:t>
            </a:r>
          </a:p>
          <a:p>
            <a:pPr marL="0" indent="0" fontAlgn="auto">
              <a:spcAft>
                <a:spcPts val="0"/>
              </a:spcAft>
              <a:buFont typeface="Arial"/>
              <a:buNone/>
            </a:pPr>
            <a:r>
              <a:rPr lang="es-CO"/>
              <a:t>Si el % de vecinos infectados supera el umbral el nodo se infecta</a:t>
            </a:r>
          </a:p>
          <a:p>
            <a:pPr marL="0" indent="0" fontAlgn="auto">
              <a:spcAft>
                <a:spcPts val="0"/>
              </a:spcAft>
              <a:buFont typeface="Arial"/>
              <a:buNone/>
            </a:pPr>
            <a:endParaRPr lang="es-CO"/>
          </a:p>
        </p:txBody>
      </p:sp>
      <p:sp>
        <p:nvSpPr>
          <p:cNvPr id="4" name="9 CuadroTexto">
            <a:extLst>
              <a:ext uri="{FF2B5EF4-FFF2-40B4-BE49-F238E27FC236}">
                <a16:creationId xmlns:a16="http://schemas.microsoft.com/office/drawing/2014/main" id="{7CEFA76C-BD8C-4B59-B378-87EEFEA0656E}"/>
              </a:ext>
            </a:extLst>
          </p:cNvPr>
          <p:cNvSpPr txBox="1"/>
          <p:nvPr/>
        </p:nvSpPr>
        <p:spPr>
          <a:xfrm>
            <a:off x="347472" y="4402212"/>
            <a:ext cx="3139859" cy="646331"/>
          </a:xfrm>
          <a:prstGeom prst="rect">
            <a:avLst/>
          </a:prstGeom>
          <a:noFill/>
        </p:spPr>
        <p:txBody>
          <a:bodyPr wrap="square" rtlCol="0">
            <a:spAutoFit/>
          </a:bodyPr>
          <a:lstStyle/>
          <a:p>
            <a:r>
              <a:rPr lang="es-CO"/>
              <a:t>U=1/3</a:t>
            </a:r>
          </a:p>
          <a:p>
            <a:r>
              <a:rPr lang="es-CO"/>
              <a:t>Vecinos infectados = 2/3</a:t>
            </a:r>
            <a:endParaRPr lang="es-ES"/>
          </a:p>
        </p:txBody>
      </p:sp>
      <p:cxnSp>
        <p:nvCxnSpPr>
          <p:cNvPr id="5" name="3 Conector recto">
            <a:extLst>
              <a:ext uri="{FF2B5EF4-FFF2-40B4-BE49-F238E27FC236}">
                <a16:creationId xmlns:a16="http://schemas.microsoft.com/office/drawing/2014/main" id="{F9337E6F-A2D9-43B6-B303-EF3E820C5A1F}"/>
              </a:ext>
            </a:extLst>
          </p:cNvPr>
          <p:cNvCxnSpPr>
            <a:stCxn id="13" idx="7"/>
            <a:endCxn id="19" idx="3"/>
          </p:cNvCxnSpPr>
          <p:nvPr/>
        </p:nvCxnSpPr>
        <p:spPr>
          <a:xfrm flipH="1">
            <a:off x="4092131" y="4545078"/>
            <a:ext cx="1169601" cy="1212844"/>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6" name="6 Conector recto">
            <a:extLst>
              <a:ext uri="{FF2B5EF4-FFF2-40B4-BE49-F238E27FC236}">
                <a16:creationId xmlns:a16="http://schemas.microsoft.com/office/drawing/2014/main" id="{E93BE101-15B0-4BE0-8E58-F8335D063044}"/>
              </a:ext>
            </a:extLst>
          </p:cNvPr>
          <p:cNvCxnSpPr>
            <a:stCxn id="11" idx="6"/>
            <a:endCxn id="17" idx="2"/>
          </p:cNvCxnSpPr>
          <p:nvPr/>
        </p:nvCxnSpPr>
        <p:spPr>
          <a:xfrm flipV="1">
            <a:off x="5494761" y="5249473"/>
            <a:ext cx="1034762" cy="22787"/>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7" name="11 Conector recto">
            <a:extLst>
              <a:ext uri="{FF2B5EF4-FFF2-40B4-BE49-F238E27FC236}">
                <a16:creationId xmlns:a16="http://schemas.microsoft.com/office/drawing/2014/main" id="{768D44A5-346F-4081-AC31-14F1F9710D1C}"/>
              </a:ext>
            </a:extLst>
          </p:cNvPr>
          <p:cNvCxnSpPr>
            <a:stCxn id="16" idx="1"/>
            <a:endCxn id="15" idx="5"/>
          </p:cNvCxnSpPr>
          <p:nvPr/>
        </p:nvCxnSpPr>
        <p:spPr>
          <a:xfrm flipH="1" flipV="1">
            <a:off x="5263868" y="4109944"/>
            <a:ext cx="685578" cy="444352"/>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8" name="12 Conector recto">
            <a:extLst>
              <a:ext uri="{FF2B5EF4-FFF2-40B4-BE49-F238E27FC236}">
                <a16:creationId xmlns:a16="http://schemas.microsoft.com/office/drawing/2014/main" id="{5A47AED0-9ABA-4206-AD9F-14A5D92A9FC9}"/>
              </a:ext>
            </a:extLst>
          </p:cNvPr>
          <p:cNvCxnSpPr>
            <a:stCxn id="17" idx="1"/>
            <a:endCxn id="16" idx="5"/>
          </p:cNvCxnSpPr>
          <p:nvPr/>
        </p:nvCxnSpPr>
        <p:spPr>
          <a:xfrm flipH="1" flipV="1">
            <a:off x="6153116" y="4760488"/>
            <a:ext cx="418588" cy="385888"/>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9" name="14 Conector recto">
            <a:extLst>
              <a:ext uri="{FF2B5EF4-FFF2-40B4-BE49-F238E27FC236}">
                <a16:creationId xmlns:a16="http://schemas.microsoft.com/office/drawing/2014/main" id="{EE2CB12A-FB9E-40DF-B79A-A29E8C7B6C50}"/>
              </a:ext>
            </a:extLst>
          </p:cNvPr>
          <p:cNvCxnSpPr>
            <a:stCxn id="11" idx="0"/>
            <a:endCxn id="13" idx="4"/>
          </p:cNvCxnSpPr>
          <p:nvPr/>
        </p:nvCxnSpPr>
        <p:spPr>
          <a:xfrm flipH="1" flipV="1">
            <a:off x="5159897" y="4793975"/>
            <a:ext cx="190849" cy="332485"/>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10" name="15 Conector recto">
            <a:extLst>
              <a:ext uri="{FF2B5EF4-FFF2-40B4-BE49-F238E27FC236}">
                <a16:creationId xmlns:a16="http://schemas.microsoft.com/office/drawing/2014/main" id="{8DAB2942-72BD-4CB3-9C44-91349AEE8837}"/>
              </a:ext>
            </a:extLst>
          </p:cNvPr>
          <p:cNvCxnSpPr>
            <a:stCxn id="18" idx="1"/>
            <a:endCxn id="11" idx="5"/>
          </p:cNvCxnSpPr>
          <p:nvPr/>
        </p:nvCxnSpPr>
        <p:spPr>
          <a:xfrm flipH="1" flipV="1">
            <a:off x="5452580" y="5375355"/>
            <a:ext cx="496866" cy="406592"/>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sp>
        <p:nvSpPr>
          <p:cNvPr id="11" name="18 Elipse">
            <a:extLst>
              <a:ext uri="{FF2B5EF4-FFF2-40B4-BE49-F238E27FC236}">
                <a16:creationId xmlns:a16="http://schemas.microsoft.com/office/drawing/2014/main" id="{82E9FCD6-5B40-48D6-A500-2BC817D083BE}"/>
              </a:ext>
            </a:extLst>
          </p:cNvPr>
          <p:cNvSpPr/>
          <p:nvPr/>
        </p:nvSpPr>
        <p:spPr>
          <a:xfrm>
            <a:off x="5206729" y="5126459"/>
            <a:ext cx="288032" cy="2916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latin typeface="Gill Sans Light"/>
              <a:cs typeface="Gill Sans Light"/>
            </a:endParaRPr>
          </a:p>
        </p:txBody>
      </p:sp>
      <p:sp>
        <p:nvSpPr>
          <p:cNvPr id="12" name="19 Elipse">
            <a:extLst>
              <a:ext uri="{FF2B5EF4-FFF2-40B4-BE49-F238E27FC236}">
                <a16:creationId xmlns:a16="http://schemas.microsoft.com/office/drawing/2014/main" id="{12651BFF-CA7A-4306-B6ED-28A8B23FFEE5}"/>
              </a:ext>
            </a:extLst>
          </p:cNvPr>
          <p:cNvSpPr/>
          <p:nvPr/>
        </p:nvSpPr>
        <p:spPr>
          <a:xfrm>
            <a:off x="5204433" y="5127732"/>
            <a:ext cx="290169" cy="291600"/>
          </a:xfrm>
          <a:prstGeom prst="ellipse">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prstClr val="black"/>
              </a:solidFill>
            </a:endParaRPr>
          </a:p>
        </p:txBody>
      </p:sp>
      <p:sp>
        <p:nvSpPr>
          <p:cNvPr id="13" name="20 Elipse">
            <a:extLst>
              <a:ext uri="{FF2B5EF4-FFF2-40B4-BE49-F238E27FC236}">
                <a16:creationId xmlns:a16="http://schemas.microsoft.com/office/drawing/2014/main" id="{99D3E3C6-0527-4FB1-BFBD-8FB4EEFCF3A3}"/>
              </a:ext>
            </a:extLst>
          </p:cNvPr>
          <p:cNvSpPr/>
          <p:nvPr/>
        </p:nvSpPr>
        <p:spPr>
          <a:xfrm>
            <a:off x="5015880" y="4502374"/>
            <a:ext cx="288032" cy="2916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latin typeface="Gill Sans Light"/>
              <a:cs typeface="Gill Sans Light"/>
            </a:endParaRPr>
          </a:p>
        </p:txBody>
      </p:sp>
      <p:sp>
        <p:nvSpPr>
          <p:cNvPr id="14" name="23 Elipse">
            <a:extLst>
              <a:ext uri="{FF2B5EF4-FFF2-40B4-BE49-F238E27FC236}">
                <a16:creationId xmlns:a16="http://schemas.microsoft.com/office/drawing/2014/main" id="{C0B85019-D55B-488D-949C-8A45B86D5103}"/>
              </a:ext>
            </a:extLst>
          </p:cNvPr>
          <p:cNvSpPr/>
          <p:nvPr/>
        </p:nvSpPr>
        <p:spPr>
          <a:xfrm>
            <a:off x="5015882" y="4502374"/>
            <a:ext cx="290169" cy="291600"/>
          </a:xfrm>
          <a:prstGeom prst="ellipse">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prstClr val="black"/>
              </a:solidFill>
            </a:endParaRPr>
          </a:p>
        </p:txBody>
      </p:sp>
      <p:sp>
        <p:nvSpPr>
          <p:cNvPr id="15" name="28 Elipse">
            <a:extLst>
              <a:ext uri="{FF2B5EF4-FFF2-40B4-BE49-F238E27FC236}">
                <a16:creationId xmlns:a16="http://schemas.microsoft.com/office/drawing/2014/main" id="{26D088AE-3517-4D3B-8FB3-1C613EB62892}"/>
              </a:ext>
            </a:extLst>
          </p:cNvPr>
          <p:cNvSpPr/>
          <p:nvPr/>
        </p:nvSpPr>
        <p:spPr>
          <a:xfrm>
            <a:off x="5018017" y="3861048"/>
            <a:ext cx="288032" cy="2916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latin typeface="Gill Sans Light"/>
              <a:cs typeface="Gill Sans Light"/>
            </a:endParaRPr>
          </a:p>
        </p:txBody>
      </p:sp>
      <p:sp>
        <p:nvSpPr>
          <p:cNvPr id="16" name="31 Elipse">
            <a:extLst>
              <a:ext uri="{FF2B5EF4-FFF2-40B4-BE49-F238E27FC236}">
                <a16:creationId xmlns:a16="http://schemas.microsoft.com/office/drawing/2014/main" id="{3E21893C-8882-4F6B-A2E3-DFE85A9B58B8}"/>
              </a:ext>
            </a:extLst>
          </p:cNvPr>
          <p:cNvSpPr/>
          <p:nvPr/>
        </p:nvSpPr>
        <p:spPr>
          <a:xfrm>
            <a:off x="5907265" y="4511592"/>
            <a:ext cx="288032" cy="2916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latin typeface="Gill Sans Light"/>
              <a:cs typeface="Gill Sans Light"/>
            </a:endParaRPr>
          </a:p>
        </p:txBody>
      </p:sp>
      <p:sp>
        <p:nvSpPr>
          <p:cNvPr id="17" name="32 Elipse">
            <a:extLst>
              <a:ext uri="{FF2B5EF4-FFF2-40B4-BE49-F238E27FC236}">
                <a16:creationId xmlns:a16="http://schemas.microsoft.com/office/drawing/2014/main" id="{CE3F8114-7BF8-4B84-9948-F4510543F995}"/>
              </a:ext>
            </a:extLst>
          </p:cNvPr>
          <p:cNvSpPr/>
          <p:nvPr/>
        </p:nvSpPr>
        <p:spPr>
          <a:xfrm>
            <a:off x="6529523" y="5103672"/>
            <a:ext cx="288032" cy="2916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latin typeface="Gill Sans Light"/>
              <a:cs typeface="Gill Sans Light"/>
            </a:endParaRPr>
          </a:p>
        </p:txBody>
      </p:sp>
      <p:sp>
        <p:nvSpPr>
          <p:cNvPr id="18" name="33 Elipse">
            <a:extLst>
              <a:ext uri="{FF2B5EF4-FFF2-40B4-BE49-F238E27FC236}">
                <a16:creationId xmlns:a16="http://schemas.microsoft.com/office/drawing/2014/main" id="{C16001BD-8816-4E8B-B8F8-E046C5E227BE}"/>
              </a:ext>
            </a:extLst>
          </p:cNvPr>
          <p:cNvSpPr/>
          <p:nvPr/>
        </p:nvSpPr>
        <p:spPr>
          <a:xfrm>
            <a:off x="5907265" y="5739243"/>
            <a:ext cx="288032" cy="2916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latin typeface="Gill Sans Light"/>
              <a:cs typeface="Gill Sans Light"/>
            </a:endParaRPr>
          </a:p>
        </p:txBody>
      </p:sp>
      <p:sp>
        <p:nvSpPr>
          <p:cNvPr id="19" name="34 Elipse">
            <a:extLst>
              <a:ext uri="{FF2B5EF4-FFF2-40B4-BE49-F238E27FC236}">
                <a16:creationId xmlns:a16="http://schemas.microsoft.com/office/drawing/2014/main" id="{F333050E-445B-4CC2-87D3-247127A882BD}"/>
              </a:ext>
            </a:extLst>
          </p:cNvPr>
          <p:cNvSpPr/>
          <p:nvPr/>
        </p:nvSpPr>
        <p:spPr>
          <a:xfrm>
            <a:off x="4049949" y="5509026"/>
            <a:ext cx="288032" cy="2916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latin typeface="Gill Sans Light"/>
              <a:cs typeface="Gill Sans Light"/>
            </a:endParaRPr>
          </a:p>
        </p:txBody>
      </p:sp>
      <p:sp>
        <p:nvSpPr>
          <p:cNvPr id="20" name="41 CuadroTexto">
            <a:extLst>
              <a:ext uri="{FF2B5EF4-FFF2-40B4-BE49-F238E27FC236}">
                <a16:creationId xmlns:a16="http://schemas.microsoft.com/office/drawing/2014/main" id="{B0B72638-E6F1-4696-8BEC-933C9A22425D}"/>
              </a:ext>
            </a:extLst>
          </p:cNvPr>
          <p:cNvSpPr txBox="1"/>
          <p:nvPr/>
        </p:nvSpPr>
        <p:spPr>
          <a:xfrm>
            <a:off x="6465447" y="3935218"/>
            <a:ext cx="359856" cy="369332"/>
          </a:xfrm>
          <a:prstGeom prst="rect">
            <a:avLst/>
          </a:prstGeom>
          <a:noFill/>
        </p:spPr>
        <p:txBody>
          <a:bodyPr wrap="square" rtlCol="0">
            <a:spAutoFit/>
          </a:bodyPr>
          <a:lstStyle/>
          <a:p>
            <a:endParaRPr lang="es-ES">
              <a:solidFill>
                <a:srgbClr val="FFFFFF"/>
              </a:solidFill>
            </a:endParaRPr>
          </a:p>
        </p:txBody>
      </p:sp>
      <p:sp>
        <p:nvSpPr>
          <p:cNvPr id="21" name="42 CuadroTexto">
            <a:extLst>
              <a:ext uri="{FF2B5EF4-FFF2-40B4-BE49-F238E27FC236}">
                <a16:creationId xmlns:a16="http://schemas.microsoft.com/office/drawing/2014/main" id="{BF5E9232-D3ED-4AC1-9523-8DA62D3A7C0C}"/>
              </a:ext>
            </a:extLst>
          </p:cNvPr>
          <p:cNvSpPr txBox="1"/>
          <p:nvPr/>
        </p:nvSpPr>
        <p:spPr>
          <a:xfrm>
            <a:off x="5385143" y="4637296"/>
            <a:ext cx="359856" cy="369332"/>
          </a:xfrm>
          <a:prstGeom prst="rect">
            <a:avLst/>
          </a:prstGeom>
          <a:noFill/>
        </p:spPr>
        <p:txBody>
          <a:bodyPr wrap="square" rtlCol="0">
            <a:spAutoFit/>
          </a:bodyPr>
          <a:lstStyle/>
          <a:p>
            <a:endParaRPr lang="es-ES">
              <a:solidFill>
                <a:srgbClr val="FFFFFF"/>
              </a:solidFill>
            </a:endParaRPr>
          </a:p>
        </p:txBody>
      </p:sp>
      <p:cxnSp>
        <p:nvCxnSpPr>
          <p:cNvPr id="22" name="35 Conector recto">
            <a:extLst>
              <a:ext uri="{FF2B5EF4-FFF2-40B4-BE49-F238E27FC236}">
                <a16:creationId xmlns:a16="http://schemas.microsoft.com/office/drawing/2014/main" id="{6399C060-0C28-4C17-8F55-F7BF13384671}"/>
              </a:ext>
            </a:extLst>
          </p:cNvPr>
          <p:cNvCxnSpPr>
            <a:stCxn id="19" idx="7"/>
            <a:endCxn id="14" idx="3"/>
          </p:cNvCxnSpPr>
          <p:nvPr/>
        </p:nvCxnSpPr>
        <p:spPr>
          <a:xfrm flipV="1">
            <a:off x="4295801" y="4751270"/>
            <a:ext cx="762575" cy="800460"/>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23" name="26 Conector recto">
            <a:extLst>
              <a:ext uri="{FF2B5EF4-FFF2-40B4-BE49-F238E27FC236}">
                <a16:creationId xmlns:a16="http://schemas.microsoft.com/office/drawing/2014/main" id="{7F6C808A-019D-4F8B-BE5F-A59083A72CF9}"/>
              </a:ext>
            </a:extLst>
          </p:cNvPr>
          <p:cNvCxnSpPr>
            <a:stCxn id="19" idx="7"/>
            <a:endCxn id="12" idx="3"/>
          </p:cNvCxnSpPr>
          <p:nvPr/>
        </p:nvCxnSpPr>
        <p:spPr>
          <a:xfrm flipV="1">
            <a:off x="4295800" y="5376628"/>
            <a:ext cx="951126" cy="175102"/>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24" name="39 Conector recto">
            <a:extLst>
              <a:ext uri="{FF2B5EF4-FFF2-40B4-BE49-F238E27FC236}">
                <a16:creationId xmlns:a16="http://schemas.microsoft.com/office/drawing/2014/main" id="{237AF6B6-B698-4957-AB8D-EC794F0B3C79}"/>
              </a:ext>
            </a:extLst>
          </p:cNvPr>
          <p:cNvCxnSpPr>
            <a:stCxn id="18" idx="1"/>
            <a:endCxn id="19" idx="7"/>
          </p:cNvCxnSpPr>
          <p:nvPr/>
        </p:nvCxnSpPr>
        <p:spPr>
          <a:xfrm flipH="1" flipV="1">
            <a:off x="4295800" y="5551731"/>
            <a:ext cx="1653646" cy="230217"/>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25" name="43 Conector recto">
            <a:extLst>
              <a:ext uri="{FF2B5EF4-FFF2-40B4-BE49-F238E27FC236}">
                <a16:creationId xmlns:a16="http://schemas.microsoft.com/office/drawing/2014/main" id="{4792EE62-F204-4BF0-A8BD-CDCD2C52E80D}"/>
              </a:ext>
            </a:extLst>
          </p:cNvPr>
          <p:cNvCxnSpPr>
            <a:stCxn id="14" idx="0"/>
            <a:endCxn id="15" idx="4"/>
          </p:cNvCxnSpPr>
          <p:nvPr/>
        </p:nvCxnSpPr>
        <p:spPr>
          <a:xfrm flipV="1">
            <a:off x="5160967" y="4152648"/>
            <a:ext cx="1067" cy="349726"/>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sp>
        <p:nvSpPr>
          <p:cNvPr id="26" name="46 Elipse">
            <a:extLst>
              <a:ext uri="{FF2B5EF4-FFF2-40B4-BE49-F238E27FC236}">
                <a16:creationId xmlns:a16="http://schemas.microsoft.com/office/drawing/2014/main" id="{B4FAB5C7-2F32-4C06-A3E2-A3000F0AE551}"/>
              </a:ext>
            </a:extLst>
          </p:cNvPr>
          <p:cNvSpPr/>
          <p:nvPr/>
        </p:nvSpPr>
        <p:spPr>
          <a:xfrm>
            <a:off x="4047813" y="5511620"/>
            <a:ext cx="290169" cy="291600"/>
          </a:xfrm>
          <a:prstGeom prst="ellipse">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prstClr val="black"/>
              </a:solidFill>
            </a:endParaRPr>
          </a:p>
        </p:txBody>
      </p:sp>
    </p:spTree>
    <p:extLst>
      <p:ext uri="{BB962C8B-B14F-4D97-AF65-F5344CB8AC3E}">
        <p14:creationId xmlns:p14="http://schemas.microsoft.com/office/powerpoint/2010/main" val="32540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xit" presetSubtype="0" fill="hold" grpId="1" nodeType="with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0" grpId="0"/>
      <p:bldP spid="20" grpId="1"/>
      <p:bldP spid="21" grpId="0"/>
      <p:bldP spid="21" grpId="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38 Conector recto">
            <a:extLst>
              <a:ext uri="{FF2B5EF4-FFF2-40B4-BE49-F238E27FC236}">
                <a16:creationId xmlns:a16="http://schemas.microsoft.com/office/drawing/2014/main" id="{9B9AC6E3-C2D8-4402-8DF8-8915B0404EBA}"/>
              </a:ext>
            </a:extLst>
          </p:cNvPr>
          <p:cNvCxnSpPr>
            <a:stCxn id="18" idx="7"/>
            <a:endCxn id="31" idx="3"/>
          </p:cNvCxnSpPr>
          <p:nvPr/>
        </p:nvCxnSpPr>
        <p:spPr>
          <a:xfrm flipV="1">
            <a:off x="9152169" y="2972667"/>
            <a:ext cx="1133515" cy="530389"/>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3" name="28 Conector recto">
            <a:extLst>
              <a:ext uri="{FF2B5EF4-FFF2-40B4-BE49-F238E27FC236}">
                <a16:creationId xmlns:a16="http://schemas.microsoft.com/office/drawing/2014/main" id="{98D3F103-ED0D-40CC-81E8-27EA89423358}"/>
              </a:ext>
            </a:extLst>
          </p:cNvPr>
          <p:cNvCxnSpPr>
            <a:stCxn id="19" idx="5"/>
            <a:endCxn id="22" idx="1"/>
          </p:cNvCxnSpPr>
          <p:nvPr/>
        </p:nvCxnSpPr>
        <p:spPr>
          <a:xfrm>
            <a:off x="7192868" y="4764376"/>
            <a:ext cx="352029" cy="292845"/>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4" name="30 Conector recto">
            <a:extLst>
              <a:ext uri="{FF2B5EF4-FFF2-40B4-BE49-F238E27FC236}">
                <a16:creationId xmlns:a16="http://schemas.microsoft.com/office/drawing/2014/main" id="{8AA63188-2CF8-440A-90BB-703E84ABE4DA}"/>
              </a:ext>
            </a:extLst>
          </p:cNvPr>
          <p:cNvCxnSpPr>
            <a:endCxn id="17" idx="2"/>
          </p:cNvCxnSpPr>
          <p:nvPr/>
        </p:nvCxnSpPr>
        <p:spPr>
          <a:xfrm>
            <a:off x="8264932" y="4344937"/>
            <a:ext cx="813901" cy="127695"/>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5" name="32 Conector recto">
            <a:extLst>
              <a:ext uri="{FF2B5EF4-FFF2-40B4-BE49-F238E27FC236}">
                <a16:creationId xmlns:a16="http://schemas.microsoft.com/office/drawing/2014/main" id="{8E46C142-876C-4760-98AA-EE2388B77221}"/>
              </a:ext>
            </a:extLst>
          </p:cNvPr>
          <p:cNvCxnSpPr>
            <a:stCxn id="17" idx="6"/>
            <a:endCxn id="29" idx="2"/>
          </p:cNvCxnSpPr>
          <p:nvPr/>
        </p:nvCxnSpPr>
        <p:spPr>
          <a:xfrm flipV="1">
            <a:off x="9462876" y="4442249"/>
            <a:ext cx="1379683" cy="30383"/>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6" name="34 Conector recto">
            <a:extLst>
              <a:ext uri="{FF2B5EF4-FFF2-40B4-BE49-F238E27FC236}">
                <a16:creationId xmlns:a16="http://schemas.microsoft.com/office/drawing/2014/main" id="{41422A7C-A9F1-44C1-A912-C4A1529898B9}"/>
              </a:ext>
            </a:extLst>
          </p:cNvPr>
          <p:cNvCxnSpPr>
            <a:stCxn id="26" idx="6"/>
            <a:endCxn id="18" idx="2"/>
          </p:cNvCxnSpPr>
          <p:nvPr/>
        </p:nvCxnSpPr>
        <p:spPr>
          <a:xfrm>
            <a:off x="7872699" y="3361565"/>
            <a:ext cx="951669" cy="278953"/>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7" name="35 Conector recto">
            <a:extLst>
              <a:ext uri="{FF2B5EF4-FFF2-40B4-BE49-F238E27FC236}">
                <a16:creationId xmlns:a16="http://schemas.microsoft.com/office/drawing/2014/main" id="{DFC5D1F9-626F-4470-BB10-E8B2E8C60DA5}"/>
              </a:ext>
            </a:extLst>
          </p:cNvPr>
          <p:cNvCxnSpPr>
            <a:stCxn id="24" idx="6"/>
            <a:endCxn id="26" idx="2"/>
          </p:cNvCxnSpPr>
          <p:nvPr/>
        </p:nvCxnSpPr>
        <p:spPr>
          <a:xfrm flipV="1">
            <a:off x="6248573" y="3361565"/>
            <a:ext cx="1240084" cy="278953"/>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8" name="36 Conector recto">
            <a:extLst>
              <a:ext uri="{FF2B5EF4-FFF2-40B4-BE49-F238E27FC236}">
                <a16:creationId xmlns:a16="http://schemas.microsoft.com/office/drawing/2014/main" id="{FF7BBD3C-2257-40B6-8D31-0A7F2096C223}"/>
              </a:ext>
            </a:extLst>
          </p:cNvPr>
          <p:cNvCxnSpPr>
            <a:stCxn id="24" idx="5"/>
            <a:endCxn id="19" idx="1"/>
          </p:cNvCxnSpPr>
          <p:nvPr/>
        </p:nvCxnSpPr>
        <p:spPr>
          <a:xfrm>
            <a:off x="6192332" y="3777979"/>
            <a:ext cx="728977" cy="711475"/>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9" name="37 Conector recto">
            <a:extLst>
              <a:ext uri="{FF2B5EF4-FFF2-40B4-BE49-F238E27FC236}">
                <a16:creationId xmlns:a16="http://schemas.microsoft.com/office/drawing/2014/main" id="{57438000-C414-4EA9-8199-610E149DCE23}"/>
              </a:ext>
            </a:extLst>
          </p:cNvPr>
          <p:cNvCxnSpPr>
            <a:stCxn id="26" idx="4"/>
            <a:endCxn id="19" idx="0"/>
          </p:cNvCxnSpPr>
          <p:nvPr/>
        </p:nvCxnSpPr>
        <p:spPr>
          <a:xfrm flipH="1">
            <a:off x="7057088" y="3555965"/>
            <a:ext cx="623589" cy="876551"/>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10" name="39 Conector recto">
            <a:extLst>
              <a:ext uri="{FF2B5EF4-FFF2-40B4-BE49-F238E27FC236}">
                <a16:creationId xmlns:a16="http://schemas.microsoft.com/office/drawing/2014/main" id="{8C9E777E-8EBF-46B0-BB44-0BDA4B2E011C}"/>
              </a:ext>
            </a:extLst>
          </p:cNvPr>
          <p:cNvCxnSpPr>
            <a:stCxn id="28" idx="1"/>
            <a:endCxn id="25" idx="5"/>
          </p:cNvCxnSpPr>
          <p:nvPr/>
        </p:nvCxnSpPr>
        <p:spPr>
          <a:xfrm flipH="1" flipV="1">
            <a:off x="9155019" y="2922878"/>
            <a:ext cx="914104" cy="592469"/>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11" name="40 Conector recto">
            <a:extLst>
              <a:ext uri="{FF2B5EF4-FFF2-40B4-BE49-F238E27FC236}">
                <a16:creationId xmlns:a16="http://schemas.microsoft.com/office/drawing/2014/main" id="{6DEEAB6A-6C90-44F9-9306-7385EE8045A8}"/>
              </a:ext>
            </a:extLst>
          </p:cNvPr>
          <p:cNvCxnSpPr>
            <a:stCxn id="29" idx="1"/>
            <a:endCxn id="28" idx="5"/>
          </p:cNvCxnSpPr>
          <p:nvPr/>
        </p:nvCxnSpPr>
        <p:spPr>
          <a:xfrm flipH="1" flipV="1">
            <a:off x="10340683" y="3790270"/>
            <a:ext cx="558117" cy="514517"/>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12" name="41 Conector recto">
            <a:extLst>
              <a:ext uri="{FF2B5EF4-FFF2-40B4-BE49-F238E27FC236}">
                <a16:creationId xmlns:a16="http://schemas.microsoft.com/office/drawing/2014/main" id="{415BE695-5859-42EC-952C-84E341E04CB8}"/>
              </a:ext>
            </a:extLst>
          </p:cNvPr>
          <p:cNvCxnSpPr>
            <a:stCxn id="18" idx="0"/>
            <a:endCxn id="25" idx="4"/>
          </p:cNvCxnSpPr>
          <p:nvPr/>
        </p:nvCxnSpPr>
        <p:spPr>
          <a:xfrm flipV="1">
            <a:off x="9016390" y="2979816"/>
            <a:ext cx="2849" cy="466301"/>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13" name="42 Conector recto">
            <a:extLst>
              <a:ext uri="{FF2B5EF4-FFF2-40B4-BE49-F238E27FC236}">
                <a16:creationId xmlns:a16="http://schemas.microsoft.com/office/drawing/2014/main" id="{C52151E5-B412-418E-A2CF-5BD1CE6C79BE}"/>
              </a:ext>
            </a:extLst>
          </p:cNvPr>
          <p:cNvCxnSpPr>
            <a:stCxn id="17" idx="0"/>
            <a:endCxn id="18" idx="4"/>
          </p:cNvCxnSpPr>
          <p:nvPr/>
        </p:nvCxnSpPr>
        <p:spPr>
          <a:xfrm flipH="1" flipV="1">
            <a:off x="9016390" y="3834918"/>
            <a:ext cx="254465" cy="443313"/>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14" name="43 Conector recto">
            <a:extLst>
              <a:ext uri="{FF2B5EF4-FFF2-40B4-BE49-F238E27FC236}">
                <a16:creationId xmlns:a16="http://schemas.microsoft.com/office/drawing/2014/main" id="{495D0959-5ACB-43E9-B46F-462032958A11}"/>
              </a:ext>
            </a:extLst>
          </p:cNvPr>
          <p:cNvCxnSpPr>
            <a:stCxn id="30" idx="1"/>
            <a:endCxn id="17" idx="5"/>
          </p:cNvCxnSpPr>
          <p:nvPr/>
        </p:nvCxnSpPr>
        <p:spPr>
          <a:xfrm flipH="1" flipV="1">
            <a:off x="9406635" y="4610092"/>
            <a:ext cx="662488" cy="542123"/>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15" name="44 Conector recto">
            <a:extLst>
              <a:ext uri="{FF2B5EF4-FFF2-40B4-BE49-F238E27FC236}">
                <a16:creationId xmlns:a16="http://schemas.microsoft.com/office/drawing/2014/main" id="{92880A34-DE7E-4F93-A466-C2828F9DFA15}"/>
              </a:ext>
            </a:extLst>
          </p:cNvPr>
          <p:cNvCxnSpPr>
            <a:stCxn id="30" idx="2"/>
            <a:endCxn id="23" idx="6"/>
          </p:cNvCxnSpPr>
          <p:nvPr/>
        </p:nvCxnSpPr>
        <p:spPr>
          <a:xfrm flipH="1">
            <a:off x="8896617" y="5289677"/>
            <a:ext cx="1116265" cy="25980"/>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16" name="45 Conector recto">
            <a:extLst>
              <a:ext uri="{FF2B5EF4-FFF2-40B4-BE49-F238E27FC236}">
                <a16:creationId xmlns:a16="http://schemas.microsoft.com/office/drawing/2014/main" id="{C0CEB0AD-BF11-4997-9C0B-49B3C372CE7C}"/>
              </a:ext>
            </a:extLst>
          </p:cNvPr>
          <p:cNvCxnSpPr>
            <a:stCxn id="27" idx="4"/>
            <a:endCxn id="23" idx="0"/>
          </p:cNvCxnSpPr>
          <p:nvPr/>
        </p:nvCxnSpPr>
        <p:spPr>
          <a:xfrm>
            <a:off x="8077613" y="4556880"/>
            <a:ext cx="626983" cy="564377"/>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sp>
        <p:nvSpPr>
          <p:cNvPr id="17" name="18 Elipse">
            <a:extLst>
              <a:ext uri="{FF2B5EF4-FFF2-40B4-BE49-F238E27FC236}">
                <a16:creationId xmlns:a16="http://schemas.microsoft.com/office/drawing/2014/main" id="{CCFA9146-4CEB-478A-9222-E1C7BB8EEA81}"/>
              </a:ext>
            </a:extLst>
          </p:cNvPr>
          <p:cNvSpPr/>
          <p:nvPr/>
        </p:nvSpPr>
        <p:spPr>
          <a:xfrm>
            <a:off x="9078833" y="4278231"/>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18" name="16 Elipse">
            <a:extLst>
              <a:ext uri="{FF2B5EF4-FFF2-40B4-BE49-F238E27FC236}">
                <a16:creationId xmlns:a16="http://schemas.microsoft.com/office/drawing/2014/main" id="{82D682E0-240E-40E0-AC2E-93529C6ECD82}"/>
              </a:ext>
            </a:extLst>
          </p:cNvPr>
          <p:cNvSpPr/>
          <p:nvPr/>
        </p:nvSpPr>
        <p:spPr>
          <a:xfrm>
            <a:off x="8824368" y="3446117"/>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19" name="5 Elipse">
            <a:extLst>
              <a:ext uri="{FF2B5EF4-FFF2-40B4-BE49-F238E27FC236}">
                <a16:creationId xmlns:a16="http://schemas.microsoft.com/office/drawing/2014/main" id="{8F7B41E6-4A52-44F4-B8F8-672EB4244917}"/>
              </a:ext>
            </a:extLst>
          </p:cNvPr>
          <p:cNvSpPr/>
          <p:nvPr/>
        </p:nvSpPr>
        <p:spPr>
          <a:xfrm>
            <a:off x="6865067" y="4432515"/>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20" name="64 Elipse">
            <a:extLst>
              <a:ext uri="{FF2B5EF4-FFF2-40B4-BE49-F238E27FC236}">
                <a16:creationId xmlns:a16="http://schemas.microsoft.com/office/drawing/2014/main" id="{B7D68C30-A898-468A-AD1B-BAA68971A3FA}"/>
              </a:ext>
            </a:extLst>
          </p:cNvPr>
          <p:cNvSpPr/>
          <p:nvPr/>
        </p:nvSpPr>
        <p:spPr>
          <a:xfrm>
            <a:off x="8824370" y="3446117"/>
            <a:ext cx="386892" cy="388800"/>
          </a:xfrm>
          <a:prstGeom prst="ellipse">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endParaRPr>
          </a:p>
        </p:txBody>
      </p:sp>
      <p:sp>
        <p:nvSpPr>
          <p:cNvPr id="21" name="3 Elipse">
            <a:extLst>
              <a:ext uri="{FF2B5EF4-FFF2-40B4-BE49-F238E27FC236}">
                <a16:creationId xmlns:a16="http://schemas.microsoft.com/office/drawing/2014/main" id="{06FACF42-A113-47D9-88CE-8BA51ED21B4A}"/>
              </a:ext>
            </a:extLst>
          </p:cNvPr>
          <p:cNvSpPr/>
          <p:nvPr/>
        </p:nvSpPr>
        <p:spPr>
          <a:xfrm>
            <a:off x="6395491" y="1759885"/>
            <a:ext cx="853619" cy="792088"/>
          </a:xfrm>
          <a:prstGeom prst="ellipse">
            <a:avLst/>
          </a:prstGeom>
          <a:solidFill>
            <a:schemeClr val="bg1"/>
          </a:solidFill>
          <a:ln w="38100" cmpd="sng">
            <a:noFill/>
          </a:ln>
        </p:spPr>
        <p:style>
          <a:lnRef idx="2">
            <a:schemeClr val="dk1"/>
          </a:lnRef>
          <a:fillRef idx="1">
            <a:schemeClr val="lt1"/>
          </a:fillRef>
          <a:effectRef idx="0">
            <a:schemeClr val="dk1"/>
          </a:effectRef>
          <a:fontRef idx="minor">
            <a:schemeClr val="dk1"/>
          </a:fontRef>
        </p:style>
        <p:txBody>
          <a:bodyPr rtlCol="0" anchor="ctr"/>
          <a:lstStyle/>
          <a:p>
            <a:pPr algn="ctr"/>
            <a:r>
              <a:rPr lang="es-ES" sz="3733" i="1">
                <a:ln>
                  <a:solidFill>
                    <a:prstClr val="black"/>
                  </a:solidFill>
                </a:ln>
                <a:solidFill>
                  <a:schemeClr val="tx1"/>
                </a:solidFill>
                <a:cs typeface="Times New Roman"/>
              </a:rPr>
              <a:t>S</a:t>
            </a:r>
          </a:p>
        </p:txBody>
      </p:sp>
      <p:sp>
        <p:nvSpPr>
          <p:cNvPr id="22" name="10 Elipse">
            <a:extLst>
              <a:ext uri="{FF2B5EF4-FFF2-40B4-BE49-F238E27FC236}">
                <a16:creationId xmlns:a16="http://schemas.microsoft.com/office/drawing/2014/main" id="{41F146CE-F7FC-4BF8-9DB4-EF9183E40DDF}"/>
              </a:ext>
            </a:extLst>
          </p:cNvPr>
          <p:cNvSpPr/>
          <p:nvPr/>
        </p:nvSpPr>
        <p:spPr>
          <a:xfrm>
            <a:off x="7488656" y="5000283"/>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23" name="11 Elipse">
            <a:extLst>
              <a:ext uri="{FF2B5EF4-FFF2-40B4-BE49-F238E27FC236}">
                <a16:creationId xmlns:a16="http://schemas.microsoft.com/office/drawing/2014/main" id="{5A7A2EAB-AF7A-4CB3-A166-551280518346}"/>
              </a:ext>
            </a:extLst>
          </p:cNvPr>
          <p:cNvSpPr/>
          <p:nvPr/>
        </p:nvSpPr>
        <p:spPr>
          <a:xfrm>
            <a:off x="8512573" y="5121256"/>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24" name="12 Elipse">
            <a:extLst>
              <a:ext uri="{FF2B5EF4-FFF2-40B4-BE49-F238E27FC236}">
                <a16:creationId xmlns:a16="http://schemas.microsoft.com/office/drawing/2014/main" id="{3AB826B7-D370-44C0-8BA4-AC98F509952D}"/>
              </a:ext>
            </a:extLst>
          </p:cNvPr>
          <p:cNvSpPr/>
          <p:nvPr/>
        </p:nvSpPr>
        <p:spPr>
          <a:xfrm>
            <a:off x="5864529" y="3446117"/>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25" name="14 Elipse">
            <a:extLst>
              <a:ext uri="{FF2B5EF4-FFF2-40B4-BE49-F238E27FC236}">
                <a16:creationId xmlns:a16="http://schemas.microsoft.com/office/drawing/2014/main" id="{E88BF6B2-14E2-44C8-8EF7-098207775F0A}"/>
              </a:ext>
            </a:extLst>
          </p:cNvPr>
          <p:cNvSpPr/>
          <p:nvPr/>
        </p:nvSpPr>
        <p:spPr>
          <a:xfrm>
            <a:off x="8827217" y="2591016"/>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26" name="15 Elipse">
            <a:extLst>
              <a:ext uri="{FF2B5EF4-FFF2-40B4-BE49-F238E27FC236}">
                <a16:creationId xmlns:a16="http://schemas.microsoft.com/office/drawing/2014/main" id="{55C7585A-2F82-4348-B2BE-73F8646722E9}"/>
              </a:ext>
            </a:extLst>
          </p:cNvPr>
          <p:cNvSpPr/>
          <p:nvPr/>
        </p:nvSpPr>
        <p:spPr>
          <a:xfrm>
            <a:off x="7488656" y="3167164"/>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27" name="13 Elipse">
            <a:extLst>
              <a:ext uri="{FF2B5EF4-FFF2-40B4-BE49-F238E27FC236}">
                <a16:creationId xmlns:a16="http://schemas.microsoft.com/office/drawing/2014/main" id="{5617FA22-22BB-4695-B8C3-51C01BF68A8F}"/>
              </a:ext>
            </a:extLst>
          </p:cNvPr>
          <p:cNvSpPr/>
          <p:nvPr/>
        </p:nvSpPr>
        <p:spPr>
          <a:xfrm>
            <a:off x="7885591" y="4168079"/>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28" name="17 Elipse">
            <a:extLst>
              <a:ext uri="{FF2B5EF4-FFF2-40B4-BE49-F238E27FC236}">
                <a16:creationId xmlns:a16="http://schemas.microsoft.com/office/drawing/2014/main" id="{656BFCC4-0760-405D-9382-8C26904DD28B}"/>
              </a:ext>
            </a:extLst>
          </p:cNvPr>
          <p:cNvSpPr/>
          <p:nvPr/>
        </p:nvSpPr>
        <p:spPr>
          <a:xfrm>
            <a:off x="10012881" y="3458408"/>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29" name="19 Elipse">
            <a:extLst>
              <a:ext uri="{FF2B5EF4-FFF2-40B4-BE49-F238E27FC236}">
                <a16:creationId xmlns:a16="http://schemas.microsoft.com/office/drawing/2014/main" id="{BA9C7B24-13DF-414D-824C-1500B2787945}"/>
              </a:ext>
            </a:extLst>
          </p:cNvPr>
          <p:cNvSpPr/>
          <p:nvPr/>
        </p:nvSpPr>
        <p:spPr>
          <a:xfrm>
            <a:off x="10842559" y="4247848"/>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30" name="20 Elipse">
            <a:extLst>
              <a:ext uri="{FF2B5EF4-FFF2-40B4-BE49-F238E27FC236}">
                <a16:creationId xmlns:a16="http://schemas.microsoft.com/office/drawing/2014/main" id="{88A80358-4751-40C9-BE0A-AEF6546FA6F0}"/>
              </a:ext>
            </a:extLst>
          </p:cNvPr>
          <p:cNvSpPr/>
          <p:nvPr/>
        </p:nvSpPr>
        <p:spPr>
          <a:xfrm>
            <a:off x="10012881" y="5095276"/>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31" name="21 Elipse">
            <a:extLst>
              <a:ext uri="{FF2B5EF4-FFF2-40B4-BE49-F238E27FC236}">
                <a16:creationId xmlns:a16="http://schemas.microsoft.com/office/drawing/2014/main" id="{B0D76FE2-519D-4D53-8828-BCAE8A166140}"/>
              </a:ext>
            </a:extLst>
          </p:cNvPr>
          <p:cNvSpPr/>
          <p:nvPr/>
        </p:nvSpPr>
        <p:spPr>
          <a:xfrm>
            <a:off x="10229443" y="2640805"/>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cxnSp>
        <p:nvCxnSpPr>
          <p:cNvPr id="32" name="22 Conector recto de flecha">
            <a:extLst>
              <a:ext uri="{FF2B5EF4-FFF2-40B4-BE49-F238E27FC236}">
                <a16:creationId xmlns:a16="http://schemas.microsoft.com/office/drawing/2014/main" id="{424A0A4E-BC07-4D47-AF02-F51379507AF4}"/>
              </a:ext>
            </a:extLst>
          </p:cNvPr>
          <p:cNvCxnSpPr>
            <a:stCxn id="21" idx="4"/>
            <a:endCxn id="19" idx="0"/>
          </p:cNvCxnSpPr>
          <p:nvPr/>
        </p:nvCxnSpPr>
        <p:spPr>
          <a:xfrm>
            <a:off x="6822301" y="2551974"/>
            <a:ext cx="234788" cy="1880541"/>
          </a:xfrm>
          <a:prstGeom prst="straightConnector1">
            <a:avLst/>
          </a:prstGeom>
          <a:ln w="38100" cmpd="sng">
            <a:solidFill>
              <a:srgbClr val="FEB111"/>
            </a:solidFill>
            <a:tailEnd type="arrow"/>
          </a:ln>
          <a:effectLst/>
        </p:spPr>
        <p:style>
          <a:lnRef idx="2">
            <a:schemeClr val="dk1"/>
          </a:lnRef>
          <a:fillRef idx="0">
            <a:schemeClr val="dk1"/>
          </a:fillRef>
          <a:effectRef idx="1">
            <a:schemeClr val="dk1"/>
          </a:effectRef>
          <a:fontRef idx="minor">
            <a:schemeClr val="tx1"/>
          </a:fontRef>
        </p:style>
      </p:cxnSp>
      <p:cxnSp>
        <p:nvCxnSpPr>
          <p:cNvPr id="33" name="24 Conector recto de flecha">
            <a:extLst>
              <a:ext uri="{FF2B5EF4-FFF2-40B4-BE49-F238E27FC236}">
                <a16:creationId xmlns:a16="http://schemas.microsoft.com/office/drawing/2014/main" id="{B8D8BB57-6850-46F5-8029-02E9954B566C}"/>
              </a:ext>
            </a:extLst>
          </p:cNvPr>
          <p:cNvCxnSpPr>
            <a:stCxn id="21" idx="5"/>
            <a:endCxn id="18" idx="1"/>
          </p:cNvCxnSpPr>
          <p:nvPr/>
        </p:nvCxnSpPr>
        <p:spPr>
          <a:xfrm>
            <a:off x="7124100" y="2435976"/>
            <a:ext cx="1756509" cy="1067081"/>
          </a:xfrm>
          <a:prstGeom prst="straightConnector1">
            <a:avLst/>
          </a:prstGeom>
          <a:ln w="38100" cmpd="sng">
            <a:solidFill>
              <a:srgbClr val="FEB111"/>
            </a:solidFill>
            <a:tailEnd type="arrow"/>
          </a:ln>
          <a:effectLst/>
        </p:spPr>
        <p:style>
          <a:lnRef idx="2">
            <a:schemeClr val="dk1"/>
          </a:lnRef>
          <a:fillRef idx="0">
            <a:schemeClr val="dk1"/>
          </a:fillRef>
          <a:effectRef idx="1">
            <a:schemeClr val="dk1"/>
          </a:effectRef>
          <a:fontRef idx="minor">
            <a:schemeClr val="tx1"/>
          </a:fontRef>
        </p:style>
      </p:cxnSp>
      <p:cxnSp>
        <p:nvCxnSpPr>
          <p:cNvPr id="34" name="26 Conector recto de flecha">
            <a:extLst>
              <a:ext uri="{FF2B5EF4-FFF2-40B4-BE49-F238E27FC236}">
                <a16:creationId xmlns:a16="http://schemas.microsoft.com/office/drawing/2014/main" id="{18D2E888-D42B-4359-B5DC-8F721C6947CD}"/>
              </a:ext>
            </a:extLst>
          </p:cNvPr>
          <p:cNvCxnSpPr>
            <a:stCxn id="21" idx="6"/>
            <a:endCxn id="31" idx="1"/>
          </p:cNvCxnSpPr>
          <p:nvPr/>
        </p:nvCxnSpPr>
        <p:spPr>
          <a:xfrm>
            <a:off x="7249110" y="2155930"/>
            <a:ext cx="3036575" cy="541815"/>
          </a:xfrm>
          <a:prstGeom prst="straightConnector1">
            <a:avLst/>
          </a:prstGeom>
          <a:ln w="38100" cmpd="sng">
            <a:solidFill>
              <a:srgbClr val="FEB11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5" name="47 CuadroTexto">
                <a:extLst>
                  <a:ext uri="{FF2B5EF4-FFF2-40B4-BE49-F238E27FC236}">
                    <a16:creationId xmlns:a16="http://schemas.microsoft.com/office/drawing/2014/main" id="{6BA3BEE8-C1AC-48FE-A36A-1D3B55CB892B}"/>
                  </a:ext>
                </a:extLst>
              </p:cNvPr>
              <p:cNvSpPr txBox="1"/>
              <p:nvPr/>
            </p:nvSpPr>
            <p:spPr>
              <a:xfrm>
                <a:off x="143080" y="776353"/>
                <a:ext cx="7153912" cy="420564"/>
              </a:xfrm>
              <a:prstGeom prst="rect">
                <a:avLst/>
              </a:prstGeom>
              <a:noFill/>
            </p:spPr>
            <p:txBody>
              <a:bodyPr wrap="square" rtlCol="0">
                <a:spAutoFit/>
              </a:bodyPr>
              <a:lstStyle/>
              <a:p>
                <a14:m>
                  <m:oMath xmlns:m="http://schemas.openxmlformats.org/officeDocument/2006/math">
                    <m:r>
                      <a:rPr lang="es-ES" sz="2133" i="1" smtClean="0">
                        <a:solidFill>
                          <a:schemeClr val="tx1"/>
                        </a:solidFill>
                        <a:latin typeface="Cambria Math" panose="02040503050406030204" pitchFamily="18" charset="0"/>
                        <a:ea typeface="Cambria Math"/>
                        <a:cs typeface="Gill Sans Light"/>
                      </a:rPr>
                      <m:t>𝜆</m:t>
                    </m:r>
                  </m:oMath>
                </a14:m>
                <a:r>
                  <a:rPr lang="es-ES" sz="2133">
                    <a:solidFill>
                      <a:schemeClr val="tx1"/>
                    </a:solidFill>
                    <a:latin typeface="+mn-lt"/>
                    <a:cs typeface="Gill Sans Light"/>
                  </a:rPr>
                  <a:t>: Probabilidad de adopción por influencia externa</a:t>
                </a:r>
              </a:p>
            </p:txBody>
          </p:sp>
        </mc:Choice>
        <mc:Fallback xmlns="">
          <p:sp>
            <p:nvSpPr>
              <p:cNvPr id="35" name="47 CuadroTexto">
                <a:extLst>
                  <a:ext uri="{FF2B5EF4-FFF2-40B4-BE49-F238E27FC236}">
                    <a16:creationId xmlns:a16="http://schemas.microsoft.com/office/drawing/2014/main" id="{6BA3BEE8-C1AC-48FE-A36A-1D3B55CB892B}"/>
                  </a:ext>
                </a:extLst>
              </p:cNvPr>
              <p:cNvSpPr txBox="1">
                <a:spLocks noRot="1" noChangeAspect="1" noMove="1" noResize="1" noEditPoints="1" noAdjustHandles="1" noChangeArrowheads="1" noChangeShapeType="1" noTextEdit="1"/>
              </p:cNvSpPr>
              <p:nvPr/>
            </p:nvSpPr>
            <p:spPr>
              <a:xfrm>
                <a:off x="143080" y="776353"/>
                <a:ext cx="7153912" cy="420564"/>
              </a:xfrm>
              <a:prstGeom prst="rect">
                <a:avLst/>
              </a:prstGeom>
              <a:blipFill>
                <a:blip r:embed="rId2"/>
                <a:stretch>
                  <a:fillRect l="-85" t="-7246" b="-28986"/>
                </a:stretch>
              </a:blipFill>
            </p:spPr>
            <p:txBody>
              <a:bodyPr/>
              <a:lstStyle/>
              <a:p>
                <a:r>
                  <a:rPr lang="en-US">
                    <a:noFill/>
                  </a:rPr>
                  <a:t> </a:t>
                </a:r>
              </a:p>
            </p:txBody>
          </p:sp>
        </mc:Fallback>
      </mc:AlternateContent>
      <p:sp>
        <p:nvSpPr>
          <p:cNvPr id="36" name="48 Rectángulo">
            <a:extLst>
              <a:ext uri="{FF2B5EF4-FFF2-40B4-BE49-F238E27FC236}">
                <a16:creationId xmlns:a16="http://schemas.microsoft.com/office/drawing/2014/main" id="{E6A86471-DE6E-47CA-91FD-99612096759D}"/>
              </a:ext>
            </a:extLst>
          </p:cNvPr>
          <p:cNvSpPr/>
          <p:nvPr/>
        </p:nvSpPr>
        <p:spPr>
          <a:xfrm>
            <a:off x="611937" y="2209918"/>
            <a:ext cx="1408383" cy="646331"/>
          </a:xfrm>
          <a:prstGeom prst="rect">
            <a:avLst/>
          </a:prstGeom>
        </p:spPr>
        <p:txBody>
          <a:bodyPr wrap="square">
            <a:spAutoFit/>
          </a:bodyPr>
          <a:lstStyle/>
          <a:p>
            <a:endParaRPr lang="es-ES">
              <a:latin typeface="+mn-lt"/>
            </a:endParaRPr>
          </a:p>
          <a:p>
            <a:endParaRPr lang="es-ES">
              <a:latin typeface="+mn-lt"/>
            </a:endParaRPr>
          </a:p>
        </p:txBody>
      </p:sp>
      <p:sp>
        <p:nvSpPr>
          <p:cNvPr id="37" name="49 Rectángulo">
            <a:extLst>
              <a:ext uri="{FF2B5EF4-FFF2-40B4-BE49-F238E27FC236}">
                <a16:creationId xmlns:a16="http://schemas.microsoft.com/office/drawing/2014/main" id="{BE9FD9C7-EF5A-43F1-AEB3-C2F3FF101B50}"/>
              </a:ext>
            </a:extLst>
          </p:cNvPr>
          <p:cNvSpPr/>
          <p:nvPr/>
        </p:nvSpPr>
        <p:spPr>
          <a:xfrm>
            <a:off x="10125577" y="2612291"/>
            <a:ext cx="613116" cy="445492"/>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38" name="50 Rectángulo">
            <a:extLst>
              <a:ext uri="{FF2B5EF4-FFF2-40B4-BE49-F238E27FC236}">
                <a16:creationId xmlns:a16="http://schemas.microsoft.com/office/drawing/2014/main" id="{1F871794-EE19-4764-8A7D-09C896B96B45}"/>
              </a:ext>
            </a:extLst>
          </p:cNvPr>
          <p:cNvSpPr/>
          <p:nvPr/>
        </p:nvSpPr>
        <p:spPr>
          <a:xfrm>
            <a:off x="8714673" y="3412234"/>
            <a:ext cx="613116" cy="445492"/>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39" name="51 Rectángulo">
            <a:extLst>
              <a:ext uri="{FF2B5EF4-FFF2-40B4-BE49-F238E27FC236}">
                <a16:creationId xmlns:a16="http://schemas.microsoft.com/office/drawing/2014/main" id="{364C7AD2-5838-42B9-A49D-5694A2CE1FD5}"/>
              </a:ext>
            </a:extLst>
          </p:cNvPr>
          <p:cNvSpPr/>
          <p:nvPr/>
        </p:nvSpPr>
        <p:spPr>
          <a:xfrm>
            <a:off x="6761738" y="4407354"/>
            <a:ext cx="613116" cy="445492"/>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40" name="52 CuadroTexto">
            <a:extLst>
              <a:ext uri="{FF2B5EF4-FFF2-40B4-BE49-F238E27FC236}">
                <a16:creationId xmlns:a16="http://schemas.microsoft.com/office/drawing/2014/main" id="{E653714F-C36D-42DD-B86A-3957C9AABBD5}"/>
              </a:ext>
            </a:extLst>
          </p:cNvPr>
          <p:cNvSpPr txBox="1"/>
          <p:nvPr/>
        </p:nvSpPr>
        <p:spPr>
          <a:xfrm>
            <a:off x="10757124" y="2689909"/>
            <a:ext cx="479808" cy="369332"/>
          </a:xfrm>
          <a:prstGeom prst="rect">
            <a:avLst/>
          </a:prstGeom>
          <a:noFill/>
        </p:spPr>
        <p:txBody>
          <a:bodyPr wrap="square" rtlCol="0">
            <a:spAutoFit/>
          </a:bodyPr>
          <a:lstStyle/>
          <a:p>
            <a:endParaRPr lang="es-ES">
              <a:latin typeface="+mn-lt"/>
            </a:endParaRPr>
          </a:p>
        </p:txBody>
      </p:sp>
      <p:sp>
        <p:nvSpPr>
          <p:cNvPr id="41" name="54 CuadroTexto">
            <a:extLst>
              <a:ext uri="{FF2B5EF4-FFF2-40B4-BE49-F238E27FC236}">
                <a16:creationId xmlns:a16="http://schemas.microsoft.com/office/drawing/2014/main" id="{FF58ABC3-BB3D-4A09-8F90-761874B26424}"/>
              </a:ext>
            </a:extLst>
          </p:cNvPr>
          <p:cNvSpPr txBox="1"/>
          <p:nvPr/>
        </p:nvSpPr>
        <p:spPr>
          <a:xfrm>
            <a:off x="6817184" y="4754063"/>
            <a:ext cx="479808" cy="369332"/>
          </a:xfrm>
          <a:prstGeom prst="rect">
            <a:avLst/>
          </a:prstGeom>
          <a:noFill/>
        </p:spPr>
        <p:txBody>
          <a:bodyPr wrap="square" rtlCol="0">
            <a:spAutoFit/>
          </a:bodyPr>
          <a:lstStyle/>
          <a:p>
            <a:endParaRPr lang="es-ES">
              <a:latin typeface="+mn-lt"/>
            </a:endParaRPr>
          </a:p>
        </p:txBody>
      </p:sp>
      <p:sp>
        <p:nvSpPr>
          <p:cNvPr id="42" name="55 CuadroTexto">
            <a:extLst>
              <a:ext uri="{FF2B5EF4-FFF2-40B4-BE49-F238E27FC236}">
                <a16:creationId xmlns:a16="http://schemas.microsoft.com/office/drawing/2014/main" id="{BF9C2C41-703F-4201-B5CB-308318EF97FC}"/>
              </a:ext>
            </a:extLst>
          </p:cNvPr>
          <p:cNvSpPr txBox="1"/>
          <p:nvPr/>
        </p:nvSpPr>
        <p:spPr>
          <a:xfrm>
            <a:off x="138886" y="341703"/>
            <a:ext cx="5952661" cy="420564"/>
          </a:xfrm>
          <a:prstGeom prst="rect">
            <a:avLst/>
          </a:prstGeom>
          <a:noFill/>
        </p:spPr>
        <p:txBody>
          <a:bodyPr wrap="square" rtlCol="0">
            <a:spAutoFit/>
          </a:bodyPr>
          <a:lstStyle/>
          <a:p>
            <a:r>
              <a:rPr lang="es-CO" sz="2133">
                <a:latin typeface="+mn-lt"/>
                <a:cs typeface="Times"/>
              </a:rPr>
              <a:t>A:</a:t>
            </a:r>
            <a:r>
              <a:rPr lang="es-CO" sz="2133">
                <a:latin typeface="+mn-lt"/>
                <a:cs typeface="Gill Sans Light"/>
              </a:rPr>
              <a:t> Conjunto de nodos semilla</a:t>
            </a:r>
            <a:endParaRPr lang="es-ES" sz="2133">
              <a:latin typeface="+mn-lt"/>
              <a:cs typeface="Gill Sans Light"/>
            </a:endParaRPr>
          </a:p>
        </p:txBody>
      </p:sp>
      <mc:AlternateContent xmlns:mc="http://schemas.openxmlformats.org/markup-compatibility/2006" xmlns:a14="http://schemas.microsoft.com/office/drawing/2010/main">
        <mc:Choice Requires="a14">
          <p:sp>
            <p:nvSpPr>
              <p:cNvPr id="43" name="60 CuadroTexto">
                <a:extLst>
                  <a:ext uri="{FF2B5EF4-FFF2-40B4-BE49-F238E27FC236}">
                    <a16:creationId xmlns:a16="http://schemas.microsoft.com/office/drawing/2014/main" id="{A526293E-6A93-45F6-89CA-49DF0482C661}"/>
                  </a:ext>
                </a:extLst>
              </p:cNvPr>
              <p:cNvSpPr txBox="1"/>
              <p:nvPr/>
            </p:nvSpPr>
            <p:spPr>
              <a:xfrm>
                <a:off x="166357" y="1704525"/>
                <a:ext cx="5566864" cy="420564"/>
              </a:xfrm>
              <a:prstGeom prst="rect">
                <a:avLst/>
              </a:prstGeom>
              <a:noFill/>
            </p:spPr>
            <p:txBody>
              <a:bodyPr wrap="square" rtlCol="0">
                <a:spAutoFit/>
              </a:bodyPr>
              <a:lstStyle/>
              <a:p>
                <a14:m>
                  <m:oMath xmlns:m="http://schemas.openxmlformats.org/officeDocument/2006/math">
                    <m:sSub>
                      <m:sSubPr>
                        <m:ctrlPr>
                          <a:rPr lang="es-ES" sz="2133" i="1" smtClean="0">
                            <a:solidFill>
                              <a:schemeClr val="tx1"/>
                            </a:solidFill>
                            <a:latin typeface="Cambria Math" panose="02040503050406030204" pitchFamily="18" charset="0"/>
                            <a:ea typeface="Cambria Math"/>
                            <a:cs typeface="Times"/>
                          </a:rPr>
                        </m:ctrlPr>
                      </m:sSubPr>
                      <m:e>
                        <m:r>
                          <a:rPr lang="es-ES" sz="2133" i="1">
                            <a:solidFill>
                              <a:schemeClr val="tx1"/>
                            </a:solidFill>
                            <a:latin typeface="Cambria Math" panose="02040503050406030204" pitchFamily="18" charset="0"/>
                            <a:ea typeface="Cambria Math"/>
                            <a:cs typeface="Times"/>
                          </a:rPr>
                          <m:t>𝛾</m:t>
                        </m:r>
                      </m:e>
                      <m:sub>
                        <m:r>
                          <a:rPr lang="es-CO" sz="2133" i="1">
                            <a:solidFill>
                              <a:schemeClr val="tx1"/>
                            </a:solidFill>
                            <a:latin typeface="Cambria Math" panose="02040503050406030204" pitchFamily="18" charset="0"/>
                            <a:ea typeface="Cambria Math"/>
                            <a:cs typeface="Times"/>
                          </a:rPr>
                          <m:t>𝑖</m:t>
                        </m:r>
                      </m:sub>
                    </m:sSub>
                  </m:oMath>
                </a14:m>
                <a:r>
                  <a:rPr lang="es-ES" sz="2133">
                    <a:solidFill>
                      <a:schemeClr val="tx1"/>
                    </a:solidFill>
                    <a:latin typeface="+mn-lt"/>
                    <a:cs typeface="Times"/>
                  </a:rPr>
                  <a:t>:</a:t>
                </a:r>
                <a:r>
                  <a:rPr lang="es-ES" sz="2133">
                    <a:solidFill>
                      <a:schemeClr val="tx1"/>
                    </a:solidFill>
                    <a:latin typeface="+mn-lt"/>
                    <a:cs typeface="Gill Sans Light"/>
                  </a:rPr>
                  <a:t> exposición del nodo susceptible i</a:t>
                </a:r>
              </a:p>
            </p:txBody>
          </p:sp>
        </mc:Choice>
        <mc:Fallback xmlns="">
          <p:sp>
            <p:nvSpPr>
              <p:cNvPr id="43" name="60 CuadroTexto">
                <a:extLst>
                  <a:ext uri="{FF2B5EF4-FFF2-40B4-BE49-F238E27FC236}">
                    <a16:creationId xmlns:a16="http://schemas.microsoft.com/office/drawing/2014/main" id="{A526293E-6A93-45F6-89CA-49DF0482C661}"/>
                  </a:ext>
                </a:extLst>
              </p:cNvPr>
              <p:cNvSpPr txBox="1">
                <a:spLocks noRot="1" noChangeAspect="1" noMove="1" noResize="1" noEditPoints="1" noAdjustHandles="1" noChangeArrowheads="1" noChangeShapeType="1" noTextEdit="1"/>
              </p:cNvSpPr>
              <p:nvPr/>
            </p:nvSpPr>
            <p:spPr>
              <a:xfrm>
                <a:off x="166357" y="1704525"/>
                <a:ext cx="5566864" cy="420564"/>
              </a:xfrm>
              <a:prstGeom prst="rect">
                <a:avLst/>
              </a:prstGeom>
              <a:blipFill>
                <a:blip r:embed="rId3"/>
                <a:stretch>
                  <a:fillRect t="-8696" b="-275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6 Rectángulo">
                <a:extLst>
                  <a:ext uri="{FF2B5EF4-FFF2-40B4-BE49-F238E27FC236}">
                    <a16:creationId xmlns:a16="http://schemas.microsoft.com/office/drawing/2014/main" id="{813E3FFD-7220-4026-B81B-4D5A9AAB07BB}"/>
                  </a:ext>
                </a:extLst>
              </p:cNvPr>
              <p:cNvSpPr/>
              <p:nvPr/>
            </p:nvSpPr>
            <p:spPr>
              <a:xfrm>
                <a:off x="266900" y="3122857"/>
                <a:ext cx="2615315" cy="7368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O"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𝛾</m:t>
                          </m:r>
                        </m:e>
                        <m:sub>
                          <m:r>
                            <a:rPr lang="en-US" i="1">
                              <a:solidFill>
                                <a:schemeClr val="tx1"/>
                              </a:solidFill>
                              <a:latin typeface="Cambria Math" panose="02040503050406030204" pitchFamily="18" charset="0"/>
                            </a:rPr>
                            <m:t>𝑖</m:t>
                          </m:r>
                        </m:sub>
                      </m:sSub>
                      <m:r>
                        <a:rPr lang="en-US">
                          <a:solidFill>
                            <a:schemeClr val="tx1"/>
                          </a:solidFill>
                          <a:latin typeface="Cambria Math" panose="02040503050406030204" pitchFamily="18" charset="0"/>
                        </a:rPr>
                        <m:t>=</m:t>
                      </m:r>
                      <m:f>
                        <m:fPr>
                          <m:ctrlPr>
                            <a:rPr lang="es-CO" i="1">
                              <a:solidFill>
                                <a:schemeClr val="tx1"/>
                              </a:solidFill>
                              <a:latin typeface="Cambria Math" panose="02040503050406030204" pitchFamily="18" charset="0"/>
                            </a:rPr>
                          </m:ctrlPr>
                        </m:fPr>
                        <m:num>
                          <m:nary>
                            <m:naryPr>
                              <m:chr m:val="∑"/>
                              <m:limLoc m:val="undOvr"/>
                              <m:supHide m:val="on"/>
                              <m:ctrlPr>
                                <a:rPr lang="es-CO"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𝑗</m:t>
                              </m:r>
                              <m:r>
                                <a:rPr lang="en-US">
                                  <a:solidFill>
                                    <a:schemeClr val="tx1"/>
                                  </a:solidFill>
                                  <a:latin typeface="Cambria Math" panose="02040503050406030204" pitchFamily="18" charset="0"/>
                                </a:rPr>
                                <m:t>∈</m:t>
                              </m:r>
                              <m:sSub>
                                <m:sSubPr>
                                  <m:ctrlPr>
                                    <a:rPr lang="es-CO"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𝑀</m:t>
                                  </m:r>
                                </m:e>
                                <m:sub>
                                  <m:r>
                                    <a:rPr lang="en-US" i="1">
                                      <a:solidFill>
                                        <a:schemeClr val="tx1"/>
                                      </a:solidFill>
                                      <a:latin typeface="Cambria Math" panose="02040503050406030204" pitchFamily="18" charset="0"/>
                                    </a:rPr>
                                    <m:t>𝑖</m:t>
                                  </m:r>
                                </m:sub>
                              </m:sSub>
                            </m:sub>
                            <m:sup/>
                            <m:e>
                              <m:sSubSup>
                                <m:sSubSupPr>
                                  <m:ctrlPr>
                                    <a:rPr lang="es-CO"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𝑗</m:t>
                                  </m:r>
                                </m:sub>
                                <m:sup>
                                  <m:r>
                                    <a:rPr lang="en-US" i="1">
                                      <a:solidFill>
                                        <a:schemeClr val="tx1"/>
                                      </a:solidFill>
                                      <a:latin typeface="Cambria Math" panose="02040503050406030204" pitchFamily="18" charset="0"/>
                                    </a:rPr>
                                    <m:t>𝑖</m:t>
                                  </m:r>
                                </m:sup>
                              </m:sSubSup>
                            </m:e>
                          </m:nary>
                        </m:num>
                        <m:den>
                          <m:sSub>
                            <m:sSubPr>
                              <m:ctrlPr>
                                <a:rPr lang="es-CO"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𝑘</m:t>
                              </m:r>
                            </m:e>
                            <m:sub>
                              <m:r>
                                <a:rPr lang="en-US" i="1">
                                  <a:solidFill>
                                    <a:schemeClr val="tx1"/>
                                  </a:solidFill>
                                  <a:latin typeface="Cambria Math" panose="02040503050406030204" pitchFamily="18" charset="0"/>
                                </a:rPr>
                                <m:t>𝑖</m:t>
                              </m:r>
                            </m:sub>
                          </m:sSub>
                        </m:den>
                      </m:f>
                    </m:oMath>
                  </m:oMathPara>
                </a14:m>
                <a:endParaRPr lang="es-CO">
                  <a:solidFill>
                    <a:schemeClr val="tx1"/>
                  </a:solidFill>
                  <a:latin typeface="+mn-lt"/>
                </a:endParaRPr>
              </a:p>
            </p:txBody>
          </p:sp>
        </mc:Choice>
        <mc:Fallback xmlns="">
          <p:sp>
            <p:nvSpPr>
              <p:cNvPr id="44" name="6 Rectángulo">
                <a:extLst>
                  <a:ext uri="{FF2B5EF4-FFF2-40B4-BE49-F238E27FC236}">
                    <a16:creationId xmlns:a16="http://schemas.microsoft.com/office/drawing/2014/main" id="{813E3FFD-7220-4026-B81B-4D5A9AAB07BB}"/>
                  </a:ext>
                </a:extLst>
              </p:cNvPr>
              <p:cNvSpPr>
                <a:spLocks noRot="1" noChangeAspect="1" noMove="1" noResize="1" noEditPoints="1" noAdjustHandles="1" noChangeArrowheads="1" noChangeShapeType="1" noTextEdit="1"/>
              </p:cNvSpPr>
              <p:nvPr/>
            </p:nvSpPr>
            <p:spPr>
              <a:xfrm>
                <a:off x="266900" y="3122857"/>
                <a:ext cx="2615315" cy="7368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7 Rectángulo">
                <a:extLst>
                  <a:ext uri="{FF2B5EF4-FFF2-40B4-BE49-F238E27FC236}">
                    <a16:creationId xmlns:a16="http://schemas.microsoft.com/office/drawing/2014/main" id="{B7109659-FF01-4738-93F0-B6FEC5EDD646}"/>
                  </a:ext>
                </a:extLst>
              </p:cNvPr>
              <p:cNvSpPr/>
              <p:nvPr/>
            </p:nvSpPr>
            <p:spPr>
              <a:xfrm>
                <a:off x="115025" y="1209325"/>
                <a:ext cx="4265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𝑖</m:t>
                          </m:r>
                        </m:sub>
                      </m:sSub>
                    </m:oMath>
                  </m:oMathPara>
                </a14:m>
                <a:endParaRPr lang="es-CO">
                  <a:solidFill>
                    <a:schemeClr val="tx1"/>
                  </a:solidFill>
                  <a:latin typeface="+mn-lt"/>
                </a:endParaRPr>
              </a:p>
            </p:txBody>
          </p:sp>
        </mc:Choice>
        <mc:Fallback xmlns="">
          <p:sp>
            <p:nvSpPr>
              <p:cNvPr id="45" name="7 Rectángulo">
                <a:extLst>
                  <a:ext uri="{FF2B5EF4-FFF2-40B4-BE49-F238E27FC236}">
                    <a16:creationId xmlns:a16="http://schemas.microsoft.com/office/drawing/2014/main" id="{B7109659-FF01-4738-93F0-B6FEC5EDD646}"/>
                  </a:ext>
                </a:extLst>
              </p:cNvPr>
              <p:cNvSpPr>
                <a:spLocks noRot="1" noChangeAspect="1" noMove="1" noResize="1" noEditPoints="1" noAdjustHandles="1" noChangeArrowheads="1" noChangeShapeType="1" noTextEdit="1"/>
              </p:cNvSpPr>
              <p:nvPr/>
            </p:nvSpPr>
            <p:spPr>
              <a:xfrm>
                <a:off x="115025" y="1209325"/>
                <a:ext cx="42652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9 CuadroTexto">
                <a:extLst>
                  <a:ext uri="{FF2B5EF4-FFF2-40B4-BE49-F238E27FC236}">
                    <a16:creationId xmlns:a16="http://schemas.microsoft.com/office/drawing/2014/main" id="{3CEADD29-98AC-47D7-BBA3-775E4A639D0E}"/>
                  </a:ext>
                </a:extLst>
              </p:cNvPr>
              <p:cNvSpPr txBox="1"/>
              <p:nvPr/>
            </p:nvSpPr>
            <p:spPr>
              <a:xfrm>
                <a:off x="406603" y="1221451"/>
                <a:ext cx="5444615" cy="369332"/>
              </a:xfrm>
              <a:prstGeom prst="rect">
                <a:avLst/>
              </a:prstGeom>
              <a:noFill/>
            </p:spPr>
            <p:txBody>
              <a:bodyPr wrap="square" rtlCol="0">
                <a:spAutoFit/>
              </a:bodyPr>
              <a:lstStyle/>
              <a:p>
                <a:r>
                  <a:rPr lang="es-CO">
                    <a:solidFill>
                      <a:schemeClr val="tx1"/>
                    </a:solidFill>
                    <a:latin typeface="+mn-lt"/>
                  </a:rPr>
                  <a:t>: 0 si susceptible, 1 si infectado, </a:t>
                </a:r>
                <a14:m>
                  <m:oMath xmlns:m="http://schemas.openxmlformats.org/officeDocument/2006/math">
                    <m:r>
                      <a:rPr lang="es-CO" i="1" smtClean="0">
                        <a:solidFill>
                          <a:schemeClr val="tx1"/>
                        </a:solidFill>
                        <a:latin typeface="Cambria Math" panose="02040503050406030204" pitchFamily="18" charset="0"/>
                        <a:ea typeface="Cambria Math"/>
                      </a:rPr>
                      <m:t>∀</m:t>
                    </m:r>
                    <m:r>
                      <a:rPr lang="es-CO" b="0" i="1" smtClean="0">
                        <a:solidFill>
                          <a:schemeClr val="tx1"/>
                        </a:solidFill>
                        <a:latin typeface="Cambria Math" panose="02040503050406030204" pitchFamily="18" charset="0"/>
                        <a:ea typeface="Cambria Math"/>
                      </a:rPr>
                      <m:t>𝑖</m:t>
                    </m:r>
                    <m:r>
                      <a:rPr lang="es-CO" b="0" i="1" smtClean="0">
                        <a:solidFill>
                          <a:schemeClr val="tx1"/>
                        </a:solidFill>
                        <a:latin typeface="Cambria Math" panose="02040503050406030204" pitchFamily="18" charset="0"/>
                        <a:ea typeface="Cambria Math"/>
                      </a:rPr>
                      <m:t>∈</m:t>
                    </m:r>
                    <m:r>
                      <a:rPr lang="es-CO" b="0" i="1" smtClean="0">
                        <a:solidFill>
                          <a:schemeClr val="tx1"/>
                        </a:solidFill>
                        <a:latin typeface="Cambria Math" panose="02040503050406030204" pitchFamily="18" charset="0"/>
                        <a:ea typeface="Cambria Math"/>
                      </a:rPr>
                      <m:t>𝑁</m:t>
                    </m:r>
                  </m:oMath>
                </a14:m>
                <a:endParaRPr lang="es-CO">
                  <a:solidFill>
                    <a:schemeClr val="tx1"/>
                  </a:solidFill>
                  <a:latin typeface="+mn-lt"/>
                </a:endParaRPr>
              </a:p>
            </p:txBody>
          </p:sp>
        </mc:Choice>
        <mc:Fallback xmlns="">
          <p:sp>
            <p:nvSpPr>
              <p:cNvPr id="46" name="9 CuadroTexto">
                <a:extLst>
                  <a:ext uri="{FF2B5EF4-FFF2-40B4-BE49-F238E27FC236}">
                    <a16:creationId xmlns:a16="http://schemas.microsoft.com/office/drawing/2014/main" id="{3CEADD29-98AC-47D7-BBA3-775E4A639D0E}"/>
                  </a:ext>
                </a:extLst>
              </p:cNvPr>
              <p:cNvSpPr txBox="1">
                <a:spLocks noRot="1" noChangeAspect="1" noMove="1" noResize="1" noEditPoints="1" noAdjustHandles="1" noChangeArrowheads="1" noChangeShapeType="1" noTextEdit="1"/>
              </p:cNvSpPr>
              <p:nvPr/>
            </p:nvSpPr>
            <p:spPr>
              <a:xfrm>
                <a:off x="406603" y="1221451"/>
                <a:ext cx="5444615" cy="369332"/>
              </a:xfrm>
              <a:prstGeom prst="rect">
                <a:avLst/>
              </a:prstGeom>
              <a:blipFill>
                <a:blip r:embed="rId6"/>
                <a:stretch>
                  <a:fillRect l="-1008"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23 Rectángulo">
                <a:extLst>
                  <a:ext uri="{FF2B5EF4-FFF2-40B4-BE49-F238E27FC236}">
                    <a16:creationId xmlns:a16="http://schemas.microsoft.com/office/drawing/2014/main" id="{AE07E58F-C8DC-4F5A-848C-8A6CA6738CE1}"/>
                  </a:ext>
                </a:extLst>
              </p:cNvPr>
              <p:cNvSpPr/>
              <p:nvPr/>
            </p:nvSpPr>
            <p:spPr>
              <a:xfrm>
                <a:off x="47234" y="2145145"/>
                <a:ext cx="3362652" cy="369332"/>
              </a:xfrm>
              <a:prstGeom prst="rect">
                <a:avLst/>
              </a:prstGeom>
            </p:spPr>
            <p:txBody>
              <a:bodyPr wrap="none">
                <a:spAutoFit/>
              </a:bodyPr>
              <a:lstStyle/>
              <a:p>
                <a14:m>
                  <m:oMath xmlns:m="http://schemas.openxmlformats.org/officeDocument/2006/math">
                    <m:sSub>
                      <m:sSubPr>
                        <m:ctrlPr>
                          <a:rPr lang="es-CO"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𝑀</m:t>
                        </m:r>
                      </m:e>
                      <m:sub>
                        <m:r>
                          <a:rPr lang="en-US" i="1">
                            <a:solidFill>
                              <a:schemeClr val="tx1"/>
                            </a:solidFill>
                            <a:latin typeface="Cambria Math" panose="02040503050406030204" pitchFamily="18" charset="0"/>
                          </a:rPr>
                          <m:t>𝑖</m:t>
                        </m:r>
                      </m:sub>
                    </m:sSub>
                    <m:r>
                      <a:rPr lang="es-CO" b="0" i="1" smtClean="0">
                        <a:solidFill>
                          <a:schemeClr val="tx1"/>
                        </a:solidFill>
                        <a:latin typeface="Cambria Math" panose="02040503050406030204" pitchFamily="18" charset="0"/>
                      </a:rPr>
                      <m:t>:</m:t>
                    </m:r>
                  </m:oMath>
                </a14:m>
                <a:r>
                  <a:rPr lang="es-CO">
                    <a:solidFill>
                      <a:schemeClr val="tx1"/>
                    </a:solidFill>
                    <a:latin typeface="+mn-lt"/>
                  </a:rPr>
                  <a:t>conjunto de vecinos del nodo i</a:t>
                </a:r>
              </a:p>
            </p:txBody>
          </p:sp>
        </mc:Choice>
        <mc:Fallback xmlns="">
          <p:sp>
            <p:nvSpPr>
              <p:cNvPr id="47" name="23 Rectángulo">
                <a:extLst>
                  <a:ext uri="{FF2B5EF4-FFF2-40B4-BE49-F238E27FC236}">
                    <a16:creationId xmlns:a16="http://schemas.microsoft.com/office/drawing/2014/main" id="{AE07E58F-C8DC-4F5A-848C-8A6CA6738CE1}"/>
                  </a:ext>
                </a:extLst>
              </p:cNvPr>
              <p:cNvSpPr>
                <a:spLocks noRot="1" noChangeAspect="1" noMove="1" noResize="1" noEditPoints="1" noAdjustHandles="1" noChangeArrowheads="1" noChangeShapeType="1" noTextEdit="1"/>
              </p:cNvSpPr>
              <p:nvPr/>
            </p:nvSpPr>
            <p:spPr>
              <a:xfrm>
                <a:off x="47234" y="2145145"/>
                <a:ext cx="3362652" cy="369332"/>
              </a:xfrm>
              <a:prstGeom prst="rect">
                <a:avLst/>
              </a:prstGeom>
              <a:blipFill>
                <a:blip r:embed="rId7"/>
                <a:stretch>
                  <a:fillRect t="-10000" r="-90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61 Rectángulo">
                <a:extLst>
                  <a:ext uri="{FF2B5EF4-FFF2-40B4-BE49-F238E27FC236}">
                    <a16:creationId xmlns:a16="http://schemas.microsoft.com/office/drawing/2014/main" id="{EB552591-279F-4F29-A947-3CBB0B7A8AF4}"/>
                  </a:ext>
                </a:extLst>
              </p:cNvPr>
              <p:cNvSpPr/>
              <p:nvPr/>
            </p:nvSpPr>
            <p:spPr>
              <a:xfrm>
                <a:off x="130858" y="2565751"/>
                <a:ext cx="1967718" cy="369332"/>
              </a:xfrm>
              <a:prstGeom prst="rect">
                <a:avLst/>
              </a:prstGeom>
            </p:spPr>
            <p:txBody>
              <a:bodyPr wrap="none">
                <a:spAutoFit/>
              </a:bodyPr>
              <a:lstStyle/>
              <a:p>
                <a14:m>
                  <m:oMath xmlns:m="http://schemas.openxmlformats.org/officeDocument/2006/math">
                    <m:sSub>
                      <m:sSubPr>
                        <m:ctrlPr>
                          <a:rPr lang="es-CO" i="1" smtClean="0">
                            <a:solidFill>
                              <a:schemeClr val="tx1"/>
                            </a:solidFill>
                            <a:latin typeface="Cambria Math" panose="02040503050406030204" pitchFamily="18" charset="0"/>
                          </a:rPr>
                        </m:ctrlPr>
                      </m:sSubPr>
                      <m:e>
                        <m:r>
                          <a:rPr lang="es-CO" b="0" i="1" smtClean="0">
                            <a:solidFill>
                              <a:schemeClr val="tx1"/>
                            </a:solidFill>
                            <a:latin typeface="Cambria Math" panose="02040503050406030204" pitchFamily="18" charset="0"/>
                          </a:rPr>
                          <m:t>𝑘</m:t>
                        </m:r>
                      </m:e>
                      <m:sub>
                        <m:r>
                          <a:rPr lang="en-US" i="1">
                            <a:solidFill>
                              <a:schemeClr val="tx1"/>
                            </a:solidFill>
                            <a:latin typeface="Cambria Math" panose="02040503050406030204" pitchFamily="18" charset="0"/>
                          </a:rPr>
                          <m:t>𝑖</m:t>
                        </m:r>
                      </m:sub>
                    </m:sSub>
                    <m:r>
                      <a:rPr lang="es-CO" b="0" i="1" smtClean="0">
                        <a:solidFill>
                          <a:schemeClr val="tx1"/>
                        </a:solidFill>
                        <a:latin typeface="Cambria Math" panose="02040503050406030204" pitchFamily="18" charset="0"/>
                      </a:rPr>
                      <m:t>:</m:t>
                    </m:r>
                  </m:oMath>
                </a14:m>
                <a:r>
                  <a:rPr lang="es-CO">
                    <a:solidFill>
                      <a:schemeClr val="tx1"/>
                    </a:solidFill>
                    <a:latin typeface="+mn-lt"/>
                  </a:rPr>
                  <a:t>grado del nodo i</a:t>
                </a:r>
              </a:p>
            </p:txBody>
          </p:sp>
        </mc:Choice>
        <mc:Fallback xmlns="">
          <p:sp>
            <p:nvSpPr>
              <p:cNvPr id="48" name="61 Rectángulo">
                <a:extLst>
                  <a:ext uri="{FF2B5EF4-FFF2-40B4-BE49-F238E27FC236}">
                    <a16:creationId xmlns:a16="http://schemas.microsoft.com/office/drawing/2014/main" id="{EB552591-279F-4F29-A947-3CBB0B7A8AF4}"/>
                  </a:ext>
                </a:extLst>
              </p:cNvPr>
              <p:cNvSpPr>
                <a:spLocks noRot="1" noChangeAspect="1" noMove="1" noResize="1" noEditPoints="1" noAdjustHandles="1" noChangeArrowheads="1" noChangeShapeType="1" noTextEdit="1"/>
              </p:cNvSpPr>
              <p:nvPr/>
            </p:nvSpPr>
            <p:spPr>
              <a:xfrm>
                <a:off x="130858" y="2565751"/>
                <a:ext cx="1967718" cy="369332"/>
              </a:xfrm>
              <a:prstGeom prst="rect">
                <a:avLst/>
              </a:prstGeom>
              <a:blipFill>
                <a:blip r:embed="rId8"/>
                <a:stretch>
                  <a:fillRect t="-10000" r="-247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62 Rectángulo">
                <a:extLst>
                  <a:ext uri="{FF2B5EF4-FFF2-40B4-BE49-F238E27FC236}">
                    <a16:creationId xmlns:a16="http://schemas.microsoft.com/office/drawing/2014/main" id="{C898A554-2B0B-4F2F-9E28-DDCF352B4E9D}"/>
                  </a:ext>
                </a:extLst>
              </p:cNvPr>
              <p:cNvSpPr/>
              <p:nvPr/>
            </p:nvSpPr>
            <p:spPr>
              <a:xfrm>
                <a:off x="161146" y="4100795"/>
                <a:ext cx="4036361" cy="369332"/>
              </a:xfrm>
              <a:prstGeom prst="rect">
                <a:avLst/>
              </a:prstGeom>
            </p:spPr>
            <p:txBody>
              <a:bodyPr wrap="none">
                <a:spAutoFit/>
              </a:bodyPr>
              <a:lstStyle/>
              <a:p>
                <a:r>
                  <a:rPr lang="es-CO">
                    <a:solidFill>
                      <a:schemeClr val="tx1"/>
                    </a:solidFill>
                    <a:latin typeface="+mn-lt"/>
                  </a:rPr>
                  <a:t>Sea </a:t>
                </a:r>
                <a14:m>
                  <m:oMath xmlns:m="http://schemas.openxmlformats.org/officeDocument/2006/math">
                    <m:sSub>
                      <m:sSubPr>
                        <m:ctrlPr>
                          <a:rPr lang="es-CO" i="1" smtClean="0">
                            <a:solidFill>
                              <a:schemeClr val="tx1"/>
                            </a:solidFill>
                            <a:latin typeface="Cambria Math" panose="02040503050406030204" pitchFamily="18" charset="0"/>
                          </a:rPr>
                        </m:ctrlPr>
                      </m:sSubPr>
                      <m:e>
                        <m:r>
                          <a:rPr lang="es-CO" i="1" smtClean="0">
                            <a:solidFill>
                              <a:schemeClr val="tx1"/>
                            </a:solidFill>
                            <a:latin typeface="Cambria Math" panose="02040503050406030204" pitchFamily="18" charset="0"/>
                            <a:ea typeface="Cambria Math"/>
                          </a:rPr>
                          <m:t>𝛿</m:t>
                        </m:r>
                      </m:e>
                      <m:sub>
                        <m:r>
                          <a:rPr lang="en-US" i="1">
                            <a:solidFill>
                              <a:schemeClr val="tx1"/>
                            </a:solidFill>
                            <a:latin typeface="Cambria Math" panose="02040503050406030204" pitchFamily="18" charset="0"/>
                          </a:rPr>
                          <m:t>𝑖</m:t>
                        </m:r>
                      </m:sub>
                    </m:sSub>
                  </m:oMath>
                </a14:m>
                <a:r>
                  <a:rPr lang="es-CO">
                    <a:solidFill>
                      <a:schemeClr val="tx1"/>
                    </a:solidFill>
                    <a:latin typeface="+mn-lt"/>
                  </a:rPr>
                  <a:t> la tolerancia del nodo i, </a:t>
                </a:r>
                <a14:m>
                  <m:oMath xmlns:m="http://schemas.openxmlformats.org/officeDocument/2006/math">
                    <m:r>
                      <a:rPr lang="es-CO" b="0" i="0" smtClean="0">
                        <a:solidFill>
                          <a:schemeClr val="tx1"/>
                        </a:solidFill>
                        <a:latin typeface="Cambria Math" panose="02040503050406030204" pitchFamily="18" charset="0"/>
                      </a:rPr>
                      <m:t>0</m:t>
                    </m:r>
                    <m:sSub>
                      <m:sSubPr>
                        <m:ctrlPr>
                          <a:rPr lang="es-CO" i="1">
                            <a:solidFill>
                              <a:schemeClr val="tx1"/>
                            </a:solidFill>
                            <a:latin typeface="Cambria Math" panose="02040503050406030204" pitchFamily="18" charset="0"/>
                          </a:rPr>
                        </m:ctrlPr>
                      </m:sSubPr>
                      <m:e>
                        <m:r>
                          <a:rPr lang="es-CO" b="0" i="1" smtClean="0">
                            <a:solidFill>
                              <a:schemeClr val="tx1"/>
                            </a:solidFill>
                            <a:latin typeface="Cambria Math" panose="02040503050406030204" pitchFamily="18" charset="0"/>
                          </a:rPr>
                          <m:t>≤</m:t>
                        </m:r>
                        <m:r>
                          <a:rPr lang="es-CO" i="1">
                            <a:solidFill>
                              <a:schemeClr val="tx1"/>
                            </a:solidFill>
                            <a:latin typeface="Cambria Math" panose="02040503050406030204" pitchFamily="18" charset="0"/>
                            <a:ea typeface="Cambria Math"/>
                          </a:rPr>
                          <m:t>𝛿</m:t>
                        </m:r>
                      </m:e>
                      <m:sub>
                        <m:r>
                          <a:rPr lang="en-US" i="1">
                            <a:solidFill>
                              <a:schemeClr val="tx1"/>
                            </a:solidFill>
                            <a:latin typeface="Cambria Math" panose="02040503050406030204" pitchFamily="18" charset="0"/>
                          </a:rPr>
                          <m:t>𝑖</m:t>
                        </m:r>
                      </m:sub>
                    </m:sSub>
                    <m:r>
                      <a:rPr lang="es-CO" b="0" i="0" smtClean="0">
                        <a:solidFill>
                          <a:schemeClr val="tx1"/>
                        </a:solidFill>
                        <a:latin typeface="Cambria Math" panose="02040503050406030204" pitchFamily="18" charset="0"/>
                      </a:rPr>
                      <m:t>≤1</m:t>
                    </m:r>
                  </m:oMath>
                </a14:m>
                <a:endParaRPr lang="es-CO">
                  <a:solidFill>
                    <a:schemeClr val="tx1"/>
                  </a:solidFill>
                  <a:latin typeface="+mn-lt"/>
                </a:endParaRPr>
              </a:p>
            </p:txBody>
          </p:sp>
        </mc:Choice>
        <mc:Fallback xmlns="">
          <p:sp>
            <p:nvSpPr>
              <p:cNvPr id="49" name="62 Rectángulo">
                <a:extLst>
                  <a:ext uri="{FF2B5EF4-FFF2-40B4-BE49-F238E27FC236}">
                    <a16:creationId xmlns:a16="http://schemas.microsoft.com/office/drawing/2014/main" id="{C898A554-2B0B-4F2F-9E28-DDCF352B4E9D}"/>
                  </a:ext>
                </a:extLst>
              </p:cNvPr>
              <p:cNvSpPr>
                <a:spLocks noRot="1" noChangeAspect="1" noMove="1" noResize="1" noEditPoints="1" noAdjustHandles="1" noChangeArrowheads="1" noChangeShapeType="1" noTextEdit="1"/>
              </p:cNvSpPr>
              <p:nvPr/>
            </p:nvSpPr>
            <p:spPr>
              <a:xfrm>
                <a:off x="161146" y="4100795"/>
                <a:ext cx="4036361" cy="369332"/>
              </a:xfrm>
              <a:prstGeom prst="rect">
                <a:avLst/>
              </a:prstGeom>
              <a:blipFill>
                <a:blip r:embed="rId9"/>
                <a:stretch>
                  <a:fillRect l="-1207"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68 Rectángulo">
                <a:extLst>
                  <a:ext uri="{FF2B5EF4-FFF2-40B4-BE49-F238E27FC236}">
                    <a16:creationId xmlns:a16="http://schemas.microsoft.com/office/drawing/2014/main" id="{C16911CA-3228-4096-B20F-6F81CE8DAF35}"/>
                  </a:ext>
                </a:extLst>
              </p:cNvPr>
              <p:cNvSpPr/>
              <p:nvPr/>
            </p:nvSpPr>
            <p:spPr>
              <a:xfrm>
                <a:off x="203912" y="4610092"/>
                <a:ext cx="3787640" cy="369332"/>
              </a:xfrm>
              <a:prstGeom prst="rect">
                <a:avLst/>
              </a:prstGeom>
            </p:spPr>
            <p:txBody>
              <a:bodyPr wrap="none">
                <a:spAutoFit/>
              </a:bodyPr>
              <a:lstStyle/>
              <a:p>
                <a:r>
                  <a:rPr lang="es-CO">
                    <a:solidFill>
                      <a:schemeClr val="tx1"/>
                    </a:solidFill>
                    <a:latin typeface="+mn-lt"/>
                  </a:rPr>
                  <a:t>Si </a:t>
                </a:r>
                <a14:m>
                  <m:oMath xmlns:m="http://schemas.openxmlformats.org/officeDocument/2006/math">
                    <m:sSub>
                      <m:sSubPr>
                        <m:ctrlPr>
                          <a:rPr lang="es-CO" i="1">
                            <a:solidFill>
                              <a:schemeClr val="tx1"/>
                            </a:solidFill>
                            <a:latin typeface="Cambria Math" panose="02040503050406030204" pitchFamily="18" charset="0"/>
                          </a:rPr>
                        </m:ctrlPr>
                      </m:sSubPr>
                      <m:e>
                        <m:sSub>
                          <m:sSubPr>
                            <m:ctrlPr>
                              <a:rPr lang="es-CO"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𝛾</m:t>
                            </m:r>
                          </m:e>
                          <m:sub>
                            <m:r>
                              <a:rPr lang="en-US" i="1">
                                <a:solidFill>
                                  <a:schemeClr val="tx1"/>
                                </a:solidFill>
                                <a:latin typeface="Cambria Math" panose="02040503050406030204" pitchFamily="18" charset="0"/>
                              </a:rPr>
                              <m:t>𝑖</m:t>
                            </m:r>
                          </m:sub>
                        </m:sSub>
                        <m:r>
                          <a:rPr lang="es-CO" b="0" i="1" smtClean="0">
                            <a:solidFill>
                              <a:schemeClr val="tx1"/>
                            </a:solidFill>
                            <a:latin typeface="Cambria Math" panose="02040503050406030204" pitchFamily="18" charset="0"/>
                          </a:rPr>
                          <m:t>≥</m:t>
                        </m:r>
                        <m:r>
                          <a:rPr lang="es-CO" i="1">
                            <a:solidFill>
                              <a:schemeClr val="tx1"/>
                            </a:solidFill>
                            <a:latin typeface="Cambria Math" panose="02040503050406030204" pitchFamily="18" charset="0"/>
                            <a:ea typeface="Cambria Math"/>
                          </a:rPr>
                          <m:t>𝛿</m:t>
                        </m:r>
                      </m:e>
                      <m:sub>
                        <m:r>
                          <a:rPr lang="en-US" i="1">
                            <a:solidFill>
                              <a:schemeClr val="tx1"/>
                            </a:solidFill>
                            <a:latin typeface="Cambria Math" panose="02040503050406030204" pitchFamily="18" charset="0"/>
                          </a:rPr>
                          <m:t>𝑖</m:t>
                        </m:r>
                      </m:sub>
                    </m:sSub>
                  </m:oMath>
                </a14:m>
                <a:r>
                  <a:rPr lang="es-CO">
                    <a:solidFill>
                      <a:schemeClr val="tx1"/>
                    </a:solidFill>
                    <a:latin typeface="+mn-lt"/>
                  </a:rPr>
                  <a:t> entonces el nodo i se infecta</a:t>
                </a:r>
              </a:p>
            </p:txBody>
          </p:sp>
        </mc:Choice>
        <mc:Fallback xmlns="">
          <p:sp>
            <p:nvSpPr>
              <p:cNvPr id="50" name="68 Rectángulo">
                <a:extLst>
                  <a:ext uri="{FF2B5EF4-FFF2-40B4-BE49-F238E27FC236}">
                    <a16:creationId xmlns:a16="http://schemas.microsoft.com/office/drawing/2014/main" id="{C16911CA-3228-4096-B20F-6F81CE8DAF35}"/>
                  </a:ext>
                </a:extLst>
              </p:cNvPr>
              <p:cNvSpPr>
                <a:spLocks noRot="1" noChangeAspect="1" noMove="1" noResize="1" noEditPoints="1" noAdjustHandles="1" noChangeArrowheads="1" noChangeShapeType="1" noTextEdit="1"/>
              </p:cNvSpPr>
              <p:nvPr/>
            </p:nvSpPr>
            <p:spPr>
              <a:xfrm>
                <a:off x="203912" y="4610092"/>
                <a:ext cx="3787640" cy="369332"/>
              </a:xfrm>
              <a:prstGeom prst="rect">
                <a:avLst/>
              </a:prstGeom>
              <a:blipFill>
                <a:blip r:embed="rId10"/>
                <a:stretch>
                  <a:fillRect l="-1286" t="-8197" r="-128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25 Rectángulo">
                <a:extLst>
                  <a:ext uri="{FF2B5EF4-FFF2-40B4-BE49-F238E27FC236}">
                    <a16:creationId xmlns:a16="http://schemas.microsoft.com/office/drawing/2014/main" id="{D621330A-C146-4A59-83B6-A15498071A40}"/>
                  </a:ext>
                </a:extLst>
              </p:cNvPr>
              <p:cNvSpPr/>
              <p:nvPr/>
            </p:nvSpPr>
            <p:spPr>
              <a:xfrm>
                <a:off x="2919296" y="5510057"/>
                <a:ext cx="2504725" cy="769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𝑓</m:t>
                          </m:r>
                        </m:e>
                        <m:sub>
                          <m:r>
                            <a:rPr lang="en-US" i="1">
                              <a:solidFill>
                                <a:schemeClr val="tx1"/>
                              </a:solidFill>
                              <a:latin typeface="Cambria Math" panose="02040503050406030204" pitchFamily="18" charset="0"/>
                            </a:rPr>
                            <m:t>𝑖</m:t>
                          </m:r>
                        </m:sub>
                      </m:sSub>
                      <m:d>
                        <m:dPr>
                          <m:ctrlPr>
                            <a:rPr lang="es-CO" i="1">
                              <a:solidFill>
                                <a:schemeClr val="tx1"/>
                              </a:solidFill>
                              <a:latin typeface="Cambria Math" panose="02040503050406030204" pitchFamily="18" charset="0"/>
                            </a:rPr>
                          </m:ctrlPr>
                        </m:dPr>
                        <m:e>
                          <m:sSub>
                            <m:sSubPr>
                              <m:ctrlPr>
                                <a:rPr lang="es-CO"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𝛾</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e>
                      </m:d>
                      <m:r>
                        <a:rPr lang="en-US" i="1">
                          <a:solidFill>
                            <a:schemeClr val="tx1"/>
                          </a:solidFill>
                          <a:latin typeface="Cambria Math" panose="02040503050406030204" pitchFamily="18" charset="0"/>
                        </a:rPr>
                        <m:t>=</m:t>
                      </m:r>
                      <m:f>
                        <m:fPr>
                          <m:ctrlPr>
                            <a:rPr lang="es-CO"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1+</m:t>
                          </m:r>
                          <m:sSup>
                            <m:sSupPr>
                              <m:ctrlPr>
                                <a:rPr lang="es-CO"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𝑒</m:t>
                              </m:r>
                            </m:e>
                            <m:sup>
                              <m:r>
                                <a:rPr lang="en-US" i="1">
                                  <a:solidFill>
                                    <a:schemeClr val="tx1"/>
                                  </a:solidFill>
                                  <a:latin typeface="Cambria Math" panose="02040503050406030204" pitchFamily="18" charset="0"/>
                                </a:rPr>
                                <m:t>−</m:t>
                              </m:r>
                              <m:f>
                                <m:fPr>
                                  <m:ctrlPr>
                                    <a:rPr lang="es-CO"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m:t>
                                  </m:r>
                                  <m:sSub>
                                    <m:sSubPr>
                                      <m:ctrlPr>
                                        <a:rPr lang="es-CO"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𝛾</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𝐶</m:t>
                                  </m:r>
                                </m:den>
                              </m:f>
                            </m:sup>
                          </m:sSup>
                        </m:den>
                      </m:f>
                    </m:oMath>
                  </m:oMathPara>
                </a14:m>
                <a:endParaRPr lang="es-CO">
                  <a:solidFill>
                    <a:schemeClr val="tx1"/>
                  </a:solidFill>
                  <a:latin typeface="+mn-lt"/>
                </a:endParaRPr>
              </a:p>
            </p:txBody>
          </p:sp>
        </mc:Choice>
        <mc:Fallback xmlns="">
          <p:sp>
            <p:nvSpPr>
              <p:cNvPr id="51" name="25 Rectángulo">
                <a:extLst>
                  <a:ext uri="{FF2B5EF4-FFF2-40B4-BE49-F238E27FC236}">
                    <a16:creationId xmlns:a16="http://schemas.microsoft.com/office/drawing/2014/main" id="{D621330A-C146-4A59-83B6-A15498071A40}"/>
                  </a:ext>
                </a:extLst>
              </p:cNvPr>
              <p:cNvSpPr>
                <a:spLocks noRot="1" noChangeAspect="1" noMove="1" noResize="1" noEditPoints="1" noAdjustHandles="1" noChangeArrowheads="1" noChangeShapeType="1" noTextEdit="1"/>
              </p:cNvSpPr>
              <p:nvPr/>
            </p:nvSpPr>
            <p:spPr>
              <a:xfrm>
                <a:off x="2919296" y="5510057"/>
                <a:ext cx="2504725" cy="769698"/>
              </a:xfrm>
              <a:prstGeom prst="rect">
                <a:avLst/>
              </a:prstGeom>
              <a:blipFill>
                <a:blip r:embed="rId11"/>
                <a:stretch>
                  <a:fillRect/>
                </a:stretch>
              </a:blipFill>
            </p:spPr>
            <p:txBody>
              <a:bodyPr/>
              <a:lstStyle/>
              <a:p>
                <a:r>
                  <a:rPr lang="en-US">
                    <a:noFill/>
                  </a:rPr>
                  <a:t> </a:t>
                </a:r>
              </a:p>
            </p:txBody>
          </p:sp>
        </mc:Fallback>
      </mc:AlternateContent>
      <p:sp>
        <p:nvSpPr>
          <p:cNvPr id="52" name="69 Rectángulo">
            <a:extLst>
              <a:ext uri="{FF2B5EF4-FFF2-40B4-BE49-F238E27FC236}">
                <a16:creationId xmlns:a16="http://schemas.microsoft.com/office/drawing/2014/main" id="{2A688E52-FB36-431E-AF5E-E8B524F5FAC8}"/>
              </a:ext>
            </a:extLst>
          </p:cNvPr>
          <p:cNvSpPr/>
          <p:nvPr/>
        </p:nvSpPr>
        <p:spPr>
          <a:xfrm>
            <a:off x="30735" y="5790603"/>
            <a:ext cx="2239524" cy="369332"/>
          </a:xfrm>
          <a:prstGeom prst="rect">
            <a:avLst/>
          </a:prstGeom>
        </p:spPr>
        <p:txBody>
          <a:bodyPr wrap="none">
            <a:spAutoFit/>
          </a:bodyPr>
          <a:lstStyle/>
          <a:p>
            <a:r>
              <a:rPr lang="es-CO">
                <a:latin typeface="+mn-lt"/>
              </a:rPr>
              <a:t>Extensión estocástica:</a:t>
            </a:r>
          </a:p>
        </p:txBody>
      </p:sp>
      <p:sp>
        <p:nvSpPr>
          <p:cNvPr id="53" name="70 Elipse">
            <a:extLst>
              <a:ext uri="{FF2B5EF4-FFF2-40B4-BE49-F238E27FC236}">
                <a16:creationId xmlns:a16="http://schemas.microsoft.com/office/drawing/2014/main" id="{C316CCD1-7016-467B-AA11-B0C8159ED120}"/>
              </a:ext>
            </a:extLst>
          </p:cNvPr>
          <p:cNvSpPr/>
          <p:nvPr/>
        </p:nvSpPr>
        <p:spPr>
          <a:xfrm>
            <a:off x="10231407" y="2640805"/>
            <a:ext cx="386892" cy="388800"/>
          </a:xfrm>
          <a:prstGeom prst="ellipse">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endParaRPr>
          </a:p>
        </p:txBody>
      </p:sp>
      <p:sp>
        <p:nvSpPr>
          <p:cNvPr id="54" name="71 Elipse">
            <a:extLst>
              <a:ext uri="{FF2B5EF4-FFF2-40B4-BE49-F238E27FC236}">
                <a16:creationId xmlns:a16="http://schemas.microsoft.com/office/drawing/2014/main" id="{4DA7777E-F4BD-49ED-93CA-8E18A743BE65}"/>
              </a:ext>
            </a:extLst>
          </p:cNvPr>
          <p:cNvSpPr/>
          <p:nvPr/>
        </p:nvSpPr>
        <p:spPr>
          <a:xfrm>
            <a:off x="10033555" y="3458408"/>
            <a:ext cx="386892" cy="388800"/>
          </a:xfrm>
          <a:prstGeom prst="ellipse">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endParaRPr>
          </a:p>
        </p:txBody>
      </p:sp>
      <p:cxnSp>
        <p:nvCxnSpPr>
          <p:cNvPr id="55" name="75 Conector recto">
            <a:extLst>
              <a:ext uri="{FF2B5EF4-FFF2-40B4-BE49-F238E27FC236}">
                <a16:creationId xmlns:a16="http://schemas.microsoft.com/office/drawing/2014/main" id="{E1423C8F-8BAC-43DC-A734-565A11EA1056}"/>
              </a:ext>
            </a:extLst>
          </p:cNvPr>
          <p:cNvCxnSpPr>
            <a:stCxn id="54" idx="2"/>
            <a:endCxn id="20" idx="6"/>
          </p:cNvCxnSpPr>
          <p:nvPr/>
        </p:nvCxnSpPr>
        <p:spPr>
          <a:xfrm flipH="1" flipV="1">
            <a:off x="9211262" y="3640517"/>
            <a:ext cx="822293" cy="12291"/>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56" name="76 Conector recto">
            <a:extLst>
              <a:ext uri="{FF2B5EF4-FFF2-40B4-BE49-F238E27FC236}">
                <a16:creationId xmlns:a16="http://schemas.microsoft.com/office/drawing/2014/main" id="{484F2627-C882-45C4-98EF-4D9D8217B1B8}"/>
              </a:ext>
            </a:extLst>
          </p:cNvPr>
          <p:cNvCxnSpPr>
            <a:stCxn id="54" idx="7"/>
            <a:endCxn id="53" idx="4"/>
          </p:cNvCxnSpPr>
          <p:nvPr/>
        </p:nvCxnSpPr>
        <p:spPr>
          <a:xfrm flipV="1">
            <a:off x="10363789" y="3029606"/>
            <a:ext cx="61065" cy="485741"/>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mc:AlternateContent xmlns:mc="http://schemas.openxmlformats.org/markup-compatibility/2006" xmlns:a14="http://schemas.microsoft.com/office/drawing/2010/main">
        <mc:Choice Requires="a14">
          <p:sp>
            <p:nvSpPr>
              <p:cNvPr id="57" name="77 Rectángulo">
                <a:extLst>
                  <a:ext uri="{FF2B5EF4-FFF2-40B4-BE49-F238E27FC236}">
                    <a16:creationId xmlns:a16="http://schemas.microsoft.com/office/drawing/2014/main" id="{6ED696B0-DBCD-46DA-9B52-3CB67A90AFF3}"/>
                  </a:ext>
                </a:extLst>
              </p:cNvPr>
              <p:cNvSpPr/>
              <p:nvPr/>
            </p:nvSpPr>
            <p:spPr>
              <a:xfrm>
                <a:off x="10329102" y="3057783"/>
                <a:ext cx="1412373"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𝛾</m:t>
                      </m:r>
                      <m:r>
                        <a:rPr lang="en-US">
                          <a:solidFill>
                            <a:schemeClr val="tx1"/>
                          </a:solidFill>
                          <a:latin typeface="Cambria Math" panose="02040503050406030204" pitchFamily="18" charset="0"/>
                        </a:rPr>
                        <m:t>=</m:t>
                      </m:r>
                      <m:f>
                        <m:fPr>
                          <m:ctrlPr>
                            <a:rPr lang="es-CO" i="1">
                              <a:solidFill>
                                <a:schemeClr val="tx1"/>
                              </a:solidFill>
                              <a:latin typeface="Cambria Math" panose="02040503050406030204" pitchFamily="18" charset="0"/>
                            </a:rPr>
                          </m:ctrlPr>
                        </m:fPr>
                        <m:num>
                          <m:r>
                            <a:rPr lang="es-CO" b="0" i="1" smtClean="0">
                              <a:solidFill>
                                <a:schemeClr val="tx1"/>
                              </a:solidFill>
                              <a:latin typeface="Cambria Math" panose="02040503050406030204" pitchFamily="18" charset="0"/>
                            </a:rPr>
                            <m:t>2</m:t>
                          </m:r>
                        </m:num>
                        <m:den>
                          <m:r>
                            <a:rPr lang="es-CO" b="0" i="1" smtClean="0">
                              <a:solidFill>
                                <a:schemeClr val="tx1"/>
                              </a:solidFill>
                              <a:latin typeface="Cambria Math" panose="02040503050406030204" pitchFamily="18" charset="0"/>
                            </a:rPr>
                            <m:t>4</m:t>
                          </m:r>
                        </m:den>
                      </m:f>
                      <m:r>
                        <a:rPr lang="es-CO" b="0" i="1" smtClean="0">
                          <a:solidFill>
                            <a:schemeClr val="tx1"/>
                          </a:solidFill>
                          <a:latin typeface="Cambria Math" panose="02040503050406030204" pitchFamily="18" charset="0"/>
                        </a:rPr>
                        <m:t>=0.5</m:t>
                      </m:r>
                    </m:oMath>
                  </m:oMathPara>
                </a14:m>
                <a:endParaRPr lang="es-CO">
                  <a:solidFill>
                    <a:schemeClr val="tx1"/>
                  </a:solidFill>
                  <a:latin typeface="+mn-lt"/>
                </a:endParaRPr>
              </a:p>
            </p:txBody>
          </p:sp>
        </mc:Choice>
        <mc:Fallback xmlns="">
          <p:sp>
            <p:nvSpPr>
              <p:cNvPr id="57" name="77 Rectángulo">
                <a:extLst>
                  <a:ext uri="{FF2B5EF4-FFF2-40B4-BE49-F238E27FC236}">
                    <a16:creationId xmlns:a16="http://schemas.microsoft.com/office/drawing/2014/main" id="{6ED696B0-DBCD-46DA-9B52-3CB67A90AFF3}"/>
                  </a:ext>
                </a:extLst>
              </p:cNvPr>
              <p:cNvSpPr>
                <a:spLocks noRot="1" noChangeAspect="1" noMove="1" noResize="1" noEditPoints="1" noAdjustHandles="1" noChangeArrowheads="1" noChangeShapeType="1" noTextEdit="1"/>
              </p:cNvSpPr>
              <p:nvPr/>
            </p:nvSpPr>
            <p:spPr>
              <a:xfrm>
                <a:off x="10329102" y="3057783"/>
                <a:ext cx="1412373" cy="61093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56 Rectángulo">
                <a:extLst>
                  <a:ext uri="{FF2B5EF4-FFF2-40B4-BE49-F238E27FC236}">
                    <a16:creationId xmlns:a16="http://schemas.microsoft.com/office/drawing/2014/main" id="{119913C0-D2A7-48EE-966F-68CEDE1189E5}"/>
                  </a:ext>
                </a:extLst>
              </p:cNvPr>
              <p:cNvSpPr/>
              <p:nvPr/>
            </p:nvSpPr>
            <p:spPr>
              <a:xfrm>
                <a:off x="10106477" y="1513664"/>
                <a:ext cx="9871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O" i="1" smtClean="0">
                          <a:solidFill>
                            <a:schemeClr val="tx1"/>
                          </a:solidFill>
                          <a:latin typeface="Cambria Math" panose="02040503050406030204" pitchFamily="18" charset="0"/>
                          <a:ea typeface="Cambria Math"/>
                        </a:rPr>
                        <m:t>𝛿</m:t>
                      </m:r>
                      <m:r>
                        <a:rPr lang="es-CO" b="0" i="1" smtClean="0">
                          <a:solidFill>
                            <a:schemeClr val="tx1"/>
                          </a:solidFill>
                          <a:latin typeface="Cambria Math" panose="02040503050406030204" pitchFamily="18" charset="0"/>
                          <a:ea typeface="Cambria Math"/>
                        </a:rPr>
                        <m:t>=0.3</m:t>
                      </m:r>
                    </m:oMath>
                  </m:oMathPara>
                </a14:m>
                <a:endParaRPr lang="es-CO">
                  <a:solidFill>
                    <a:schemeClr val="tx1"/>
                  </a:solidFill>
                  <a:latin typeface="+mn-lt"/>
                </a:endParaRPr>
              </a:p>
            </p:txBody>
          </p:sp>
        </mc:Choice>
        <mc:Fallback xmlns="">
          <p:sp>
            <p:nvSpPr>
              <p:cNvPr id="58" name="56 Rectángulo">
                <a:extLst>
                  <a:ext uri="{FF2B5EF4-FFF2-40B4-BE49-F238E27FC236}">
                    <a16:creationId xmlns:a16="http://schemas.microsoft.com/office/drawing/2014/main" id="{119913C0-D2A7-48EE-966F-68CEDE1189E5}"/>
                  </a:ext>
                </a:extLst>
              </p:cNvPr>
              <p:cNvSpPr>
                <a:spLocks noRot="1" noChangeAspect="1" noMove="1" noResize="1" noEditPoints="1" noAdjustHandles="1" noChangeArrowheads="1" noChangeShapeType="1" noTextEdit="1"/>
              </p:cNvSpPr>
              <p:nvPr/>
            </p:nvSpPr>
            <p:spPr>
              <a:xfrm>
                <a:off x="10106477" y="1513664"/>
                <a:ext cx="987193" cy="369332"/>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094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39"/>
                                        </p:tgtEl>
                                      </p:cBhvr>
                                    </p:animEffect>
                                    <p:set>
                                      <p:cBhvr>
                                        <p:cTn id="36" dur="1" fill="hold">
                                          <p:stCondLst>
                                            <p:cond delay="499"/>
                                          </p:stCondLst>
                                        </p:cTn>
                                        <p:tgtEl>
                                          <p:spTgt spid="39"/>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38"/>
                                        </p:tgtEl>
                                      </p:cBhvr>
                                    </p:animEffect>
                                    <p:set>
                                      <p:cBhvr>
                                        <p:cTn id="39" dur="1" fill="hold">
                                          <p:stCondLst>
                                            <p:cond delay="499"/>
                                          </p:stCondLst>
                                        </p:cTn>
                                        <p:tgtEl>
                                          <p:spTgt spid="38"/>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500"/>
                                        <p:tgtEl>
                                          <p:spTgt spid="4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fade">
                                      <p:cBhvr>
                                        <p:cTn id="71" dur="500"/>
                                        <p:tgtEl>
                                          <p:spTgt spid="5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500"/>
                                        <p:tgtEl>
                                          <p:spTgt spid="4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fade">
                                      <p:cBhvr>
                                        <p:cTn id="81" dur="500"/>
                                        <p:tgtEl>
                                          <p:spTgt spid="5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fade">
                                      <p:cBhvr>
                                        <p:cTn id="86" dur="500"/>
                                        <p:tgtEl>
                                          <p:spTgt spid="5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fade">
                                      <p:cBhvr>
                                        <p:cTn id="91" dur="500"/>
                                        <p:tgtEl>
                                          <p:spTgt spid="54"/>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57"/>
                                        </p:tgtEl>
                                      </p:cBhvr>
                                    </p:animEffect>
                                    <p:set>
                                      <p:cBhvr>
                                        <p:cTn id="96" dur="1" fill="hold">
                                          <p:stCondLst>
                                            <p:cond delay="499"/>
                                          </p:stCondLst>
                                        </p:cTn>
                                        <p:tgtEl>
                                          <p:spTgt spid="57"/>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1"/>
                                        </p:tgtEl>
                                        <p:attrNameLst>
                                          <p:attrName>style.visibility</p:attrName>
                                        </p:attrNameLst>
                                      </p:cBhvr>
                                      <p:to>
                                        <p:strVal val="visible"/>
                                      </p:to>
                                    </p:set>
                                    <p:animEffect transition="in" filter="fade">
                                      <p:cBhvr>
                                        <p:cTn id="10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5" grpId="0"/>
      <p:bldP spid="37" grpId="0" animBg="1"/>
      <p:bldP spid="37" grpId="1" animBg="1"/>
      <p:bldP spid="38" grpId="0" animBg="1"/>
      <p:bldP spid="38" grpId="1" animBg="1"/>
      <p:bldP spid="39" grpId="0" animBg="1"/>
      <p:bldP spid="39" grpId="1" animBg="1"/>
      <p:bldP spid="42" grpId="0"/>
      <p:bldP spid="43" grpId="0"/>
      <p:bldP spid="44" grpId="0"/>
      <p:bldP spid="45" grpId="0"/>
      <p:bldP spid="46" grpId="0"/>
      <p:bldP spid="47" grpId="0"/>
      <p:bldP spid="48" grpId="0"/>
      <p:bldP spid="49" grpId="0"/>
      <p:bldP spid="50" grpId="0"/>
      <p:bldP spid="51" grpId="0"/>
      <p:bldP spid="52" grpId="0"/>
      <p:bldP spid="53" grpId="0" animBg="1"/>
      <p:bldP spid="54" grpId="0" animBg="1"/>
      <p:bldP spid="57" grpId="0"/>
      <p:bldP spid="57" grpId="1"/>
      <p:bldP spid="5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 name="25 Rectángulo">
                <a:extLst>
                  <a:ext uri="{FF2B5EF4-FFF2-40B4-BE49-F238E27FC236}">
                    <a16:creationId xmlns:a16="http://schemas.microsoft.com/office/drawing/2014/main" id="{9134C2E5-442A-42BD-838E-07AABB009AFA}"/>
                  </a:ext>
                </a:extLst>
              </p:cNvPr>
              <p:cNvSpPr/>
              <p:nvPr/>
            </p:nvSpPr>
            <p:spPr>
              <a:xfrm>
                <a:off x="6414160" y="5010474"/>
                <a:ext cx="5168241" cy="12969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O" sz="3200" i="1" smtClean="0">
                              <a:solidFill>
                                <a:schemeClr val="tx1"/>
                              </a:solidFill>
                              <a:latin typeface="Cambria Math" panose="02040503050406030204" pitchFamily="18" charset="0"/>
                            </a:rPr>
                          </m:ctrlPr>
                        </m:sSubPr>
                        <m:e>
                          <m:r>
                            <a:rPr lang="es-CO" sz="3200" i="1">
                              <a:solidFill>
                                <a:schemeClr val="tx1"/>
                              </a:solidFill>
                              <a:latin typeface="Cambria Math" panose="02040503050406030204" pitchFamily="18" charset="0"/>
                            </a:rPr>
                            <m:t>𝑃</m:t>
                          </m:r>
                        </m:e>
                        <m:sub>
                          <m:r>
                            <a:rPr lang="en-US" sz="3200" i="1">
                              <a:solidFill>
                                <a:schemeClr val="tx1"/>
                              </a:solidFill>
                              <a:latin typeface="Cambria Math" panose="02040503050406030204" pitchFamily="18" charset="0"/>
                            </a:rPr>
                            <m:t>𝑖</m:t>
                          </m:r>
                        </m:sub>
                      </m:sSub>
                      <m:r>
                        <a:rPr lang="es-CO" sz="3200" i="1">
                          <a:solidFill>
                            <a:schemeClr val="tx1"/>
                          </a:solidFill>
                          <a:latin typeface="Cambria Math" panose="02040503050406030204" pitchFamily="18" charset="0"/>
                        </a:rPr>
                        <m:t>(</m:t>
                      </m:r>
                      <m:r>
                        <a:rPr lang="es-CO" sz="3200" i="1">
                          <a:solidFill>
                            <a:schemeClr val="tx1"/>
                          </a:solidFill>
                          <a:latin typeface="Cambria Math" panose="02040503050406030204" pitchFamily="18" charset="0"/>
                        </a:rPr>
                        <m:t>𝑥</m:t>
                      </m:r>
                      <m:r>
                        <a:rPr lang="es-CO" sz="3200" i="1">
                          <a:solidFill>
                            <a:schemeClr val="tx1"/>
                          </a:solidFill>
                          <a:latin typeface="Cambria Math" panose="02040503050406030204" pitchFamily="18" charset="0"/>
                        </a:rPr>
                        <m:t>&lt;</m:t>
                      </m:r>
                      <m:r>
                        <a:rPr lang="es-CO" sz="3200" i="1">
                          <a:solidFill>
                            <a:schemeClr val="tx1"/>
                          </a:solidFill>
                          <a:latin typeface="Cambria Math" panose="02040503050406030204" pitchFamily="18" charset="0"/>
                        </a:rPr>
                        <m:t>𝑋</m:t>
                      </m:r>
                      <m:r>
                        <a:rPr lang="es-CO" sz="3200" i="1">
                          <a:solidFill>
                            <a:schemeClr val="tx1"/>
                          </a:solidFill>
                          <a:latin typeface="Cambria Math" panose="02040503050406030204" pitchFamily="18" charset="0"/>
                        </a:rPr>
                        <m:t>)=</m:t>
                      </m:r>
                      <m:f>
                        <m:fPr>
                          <m:ctrlPr>
                            <a:rPr lang="es-CO" sz="3200" i="1">
                              <a:solidFill>
                                <a:schemeClr val="tx1"/>
                              </a:solidFill>
                              <a:latin typeface="Cambria Math" panose="02040503050406030204" pitchFamily="18" charset="0"/>
                            </a:rPr>
                          </m:ctrlPr>
                        </m:fPr>
                        <m:num>
                          <m:r>
                            <a:rPr lang="en-US" sz="3200" i="1">
                              <a:solidFill>
                                <a:schemeClr val="tx1"/>
                              </a:solidFill>
                              <a:latin typeface="Cambria Math" panose="02040503050406030204" pitchFamily="18" charset="0"/>
                            </a:rPr>
                            <m:t>1</m:t>
                          </m:r>
                        </m:num>
                        <m:den>
                          <m:r>
                            <a:rPr lang="en-US" sz="3200" i="1">
                              <a:solidFill>
                                <a:schemeClr val="tx1"/>
                              </a:solidFill>
                              <a:latin typeface="Cambria Math" panose="02040503050406030204" pitchFamily="18" charset="0"/>
                            </a:rPr>
                            <m:t>1+</m:t>
                          </m:r>
                          <m:sSup>
                            <m:sSupPr>
                              <m:ctrlPr>
                                <a:rPr lang="es-CO" sz="3200" i="1">
                                  <a:solidFill>
                                    <a:schemeClr val="tx1"/>
                                  </a:solidFill>
                                  <a:latin typeface="Cambria Math" panose="02040503050406030204" pitchFamily="18" charset="0"/>
                                </a:rPr>
                              </m:ctrlPr>
                            </m:sSupPr>
                            <m:e>
                              <m:r>
                                <a:rPr lang="en-US" sz="3200" i="1">
                                  <a:solidFill>
                                    <a:schemeClr val="tx1"/>
                                  </a:solidFill>
                                  <a:latin typeface="Cambria Math" panose="02040503050406030204" pitchFamily="18" charset="0"/>
                                </a:rPr>
                                <m:t>𝑒</m:t>
                              </m:r>
                            </m:e>
                            <m:sup>
                              <m:r>
                                <a:rPr lang="en-US" sz="3200" i="1">
                                  <a:solidFill>
                                    <a:schemeClr val="tx1"/>
                                  </a:solidFill>
                                  <a:latin typeface="Cambria Math" panose="02040503050406030204" pitchFamily="18" charset="0"/>
                                </a:rPr>
                                <m:t>−</m:t>
                              </m:r>
                              <m:r>
                                <a:rPr lang="es-CO" sz="3200" i="1">
                                  <a:solidFill>
                                    <a:schemeClr val="tx1"/>
                                  </a:solidFill>
                                  <a:latin typeface="Cambria Math" panose="02040503050406030204" pitchFamily="18" charset="0"/>
                                </a:rPr>
                                <m:t>   </m:t>
                              </m:r>
                              <m:f>
                                <m:fPr>
                                  <m:ctrlPr>
                                    <a:rPr lang="es-CO" sz="3200" i="1">
                                      <a:solidFill>
                                        <a:schemeClr val="tx1"/>
                                      </a:solidFill>
                                      <a:latin typeface="Cambria Math" panose="02040503050406030204" pitchFamily="18" charset="0"/>
                                    </a:rPr>
                                  </m:ctrlPr>
                                </m:fPr>
                                <m:num>
                                  <m:r>
                                    <a:rPr lang="en-US" sz="3200" i="1">
                                      <a:solidFill>
                                        <a:schemeClr val="tx1"/>
                                      </a:solidFill>
                                      <a:latin typeface="Cambria Math" panose="02040503050406030204" pitchFamily="18" charset="0"/>
                                    </a:rPr>
                                    <m:t>(</m:t>
                                  </m:r>
                                  <m:sSub>
                                    <m:sSubPr>
                                      <m:ctrlPr>
                                        <a:rPr lang="es-CO"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𝛾</m:t>
                                      </m:r>
                                    </m:e>
                                    <m:sub>
                                      <m:r>
                                        <a:rPr lang="en-US" sz="3200" i="1">
                                          <a:solidFill>
                                            <a:schemeClr val="tx1"/>
                                          </a:solidFill>
                                          <a:latin typeface="Cambria Math" panose="02040503050406030204" pitchFamily="18" charset="0"/>
                                        </a:rPr>
                                        <m:t>𝑖</m:t>
                                      </m:r>
                                    </m:sub>
                                  </m:sSub>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𝛿</m:t>
                                  </m:r>
                                  <m:r>
                                    <a:rPr lang="en-US" sz="3200" i="1">
                                      <a:solidFill>
                                        <a:schemeClr val="tx1"/>
                                      </a:solidFill>
                                      <a:latin typeface="Cambria Math" panose="02040503050406030204" pitchFamily="18" charset="0"/>
                                    </a:rPr>
                                    <m:t>)</m:t>
                                  </m:r>
                                </m:num>
                                <m:den>
                                  <m:r>
                                    <a:rPr lang="en-US" sz="3200" i="1">
                                      <a:solidFill>
                                        <a:schemeClr val="tx1"/>
                                      </a:solidFill>
                                      <a:latin typeface="Cambria Math" panose="02040503050406030204" pitchFamily="18" charset="0"/>
                                    </a:rPr>
                                    <m:t>𝐶</m:t>
                                  </m:r>
                                </m:den>
                              </m:f>
                            </m:sup>
                          </m:sSup>
                        </m:den>
                      </m:f>
                    </m:oMath>
                  </m:oMathPara>
                </a14:m>
                <a:endParaRPr lang="es-CO" sz="3200">
                  <a:solidFill>
                    <a:schemeClr val="tx1"/>
                  </a:solidFill>
                  <a:latin typeface="+mn-lt"/>
                </a:endParaRPr>
              </a:p>
            </p:txBody>
          </p:sp>
        </mc:Choice>
        <mc:Fallback xmlns="">
          <p:sp>
            <p:nvSpPr>
              <p:cNvPr id="27" name="25 Rectángulo">
                <a:extLst>
                  <a:ext uri="{FF2B5EF4-FFF2-40B4-BE49-F238E27FC236}">
                    <a16:creationId xmlns:a16="http://schemas.microsoft.com/office/drawing/2014/main" id="{9134C2E5-442A-42BD-838E-07AABB009AFA}"/>
                  </a:ext>
                </a:extLst>
              </p:cNvPr>
              <p:cNvSpPr>
                <a:spLocks noRot="1" noChangeAspect="1" noMove="1" noResize="1" noEditPoints="1" noAdjustHandles="1" noChangeArrowheads="1" noChangeShapeType="1" noTextEdit="1"/>
              </p:cNvSpPr>
              <p:nvPr/>
            </p:nvSpPr>
            <p:spPr>
              <a:xfrm>
                <a:off x="6414160" y="5010474"/>
                <a:ext cx="5168241" cy="1296958"/>
              </a:xfrm>
              <a:prstGeom prst="rect">
                <a:avLst/>
              </a:prstGeom>
              <a:blipFill>
                <a:blip r:embed="rId2"/>
                <a:stretch>
                  <a:fillRect/>
                </a:stretch>
              </a:blipFill>
            </p:spPr>
            <p:txBody>
              <a:bodyPr/>
              <a:lstStyle/>
              <a:p>
                <a:r>
                  <a:rPr lang="en-US">
                    <a:noFill/>
                  </a:rPr>
                  <a:t> </a:t>
                </a:r>
              </a:p>
            </p:txBody>
          </p:sp>
        </mc:Fallback>
      </mc:AlternateContent>
      <p:sp>
        <p:nvSpPr>
          <p:cNvPr id="28" name="69 Rectángulo">
            <a:extLst>
              <a:ext uri="{FF2B5EF4-FFF2-40B4-BE49-F238E27FC236}">
                <a16:creationId xmlns:a16="http://schemas.microsoft.com/office/drawing/2014/main" id="{DB35D48B-F8D3-4410-9EC9-741851B34762}"/>
              </a:ext>
            </a:extLst>
          </p:cNvPr>
          <p:cNvSpPr/>
          <p:nvPr/>
        </p:nvSpPr>
        <p:spPr>
          <a:xfrm>
            <a:off x="219921" y="409305"/>
            <a:ext cx="4856586" cy="748988"/>
          </a:xfrm>
          <a:prstGeom prst="rect">
            <a:avLst/>
          </a:prstGeom>
        </p:spPr>
        <p:txBody>
          <a:bodyPr wrap="none">
            <a:spAutoFit/>
          </a:bodyPr>
          <a:lstStyle/>
          <a:p>
            <a:r>
              <a:rPr lang="es-CO" sz="4267">
                <a:latin typeface="+mn-lt"/>
              </a:rPr>
              <a:t>Modelo determinista</a:t>
            </a:r>
          </a:p>
        </p:txBody>
      </p:sp>
      <p:sp>
        <p:nvSpPr>
          <p:cNvPr id="29" name="82 Rectángulo">
            <a:extLst>
              <a:ext uri="{FF2B5EF4-FFF2-40B4-BE49-F238E27FC236}">
                <a16:creationId xmlns:a16="http://schemas.microsoft.com/office/drawing/2014/main" id="{31D63243-D36D-4CAC-B407-33798A54C9B7}"/>
              </a:ext>
            </a:extLst>
          </p:cNvPr>
          <p:cNvSpPr/>
          <p:nvPr/>
        </p:nvSpPr>
        <p:spPr>
          <a:xfrm>
            <a:off x="6624414" y="423313"/>
            <a:ext cx="4505272" cy="748988"/>
          </a:xfrm>
          <a:prstGeom prst="rect">
            <a:avLst/>
          </a:prstGeom>
        </p:spPr>
        <p:txBody>
          <a:bodyPr wrap="none">
            <a:spAutoFit/>
          </a:bodyPr>
          <a:lstStyle/>
          <a:p>
            <a:r>
              <a:rPr lang="es-CO" sz="4267">
                <a:latin typeface="+mn-lt"/>
              </a:rPr>
              <a:t>Modelo estocástico</a:t>
            </a:r>
          </a:p>
        </p:txBody>
      </p:sp>
      <p:cxnSp>
        <p:nvCxnSpPr>
          <p:cNvPr id="30" name="83 Conector recto de flecha">
            <a:extLst>
              <a:ext uri="{FF2B5EF4-FFF2-40B4-BE49-F238E27FC236}">
                <a16:creationId xmlns:a16="http://schemas.microsoft.com/office/drawing/2014/main" id="{03FB8B2F-97D5-4765-9C2A-B731B4C2716F}"/>
              </a:ext>
            </a:extLst>
          </p:cNvPr>
          <p:cNvCxnSpPr/>
          <p:nvPr/>
        </p:nvCxnSpPr>
        <p:spPr>
          <a:xfrm flipV="1">
            <a:off x="7140188" y="1653625"/>
            <a:ext cx="21021" cy="267225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1" name="84 Conector recto de flecha">
            <a:extLst>
              <a:ext uri="{FF2B5EF4-FFF2-40B4-BE49-F238E27FC236}">
                <a16:creationId xmlns:a16="http://schemas.microsoft.com/office/drawing/2014/main" id="{70FF3A28-1274-42CF-A01B-5ED94B150F6D}"/>
              </a:ext>
            </a:extLst>
          </p:cNvPr>
          <p:cNvCxnSpPr/>
          <p:nvPr/>
        </p:nvCxnSpPr>
        <p:spPr>
          <a:xfrm>
            <a:off x="7161210" y="4295236"/>
            <a:ext cx="439332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2" name="85 Rectángulo">
                <a:extLst>
                  <a:ext uri="{FF2B5EF4-FFF2-40B4-BE49-F238E27FC236}">
                    <a16:creationId xmlns:a16="http://schemas.microsoft.com/office/drawing/2014/main" id="{E403B737-BD04-4C1D-AAA5-B22D0896CA69}"/>
                  </a:ext>
                </a:extLst>
              </p:cNvPr>
              <p:cNvSpPr/>
              <p:nvPr/>
            </p:nvSpPr>
            <p:spPr>
              <a:xfrm>
                <a:off x="11125337" y="4342287"/>
                <a:ext cx="7709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O" b="0" i="1" smtClean="0">
                          <a:solidFill>
                            <a:schemeClr val="tx1"/>
                          </a:solidFill>
                          <a:latin typeface="Cambria Math" panose="02040503050406030204" pitchFamily="18" charset="0"/>
                        </a:rPr>
                        <m:t>1    </m:t>
                      </m:r>
                      <m:sSub>
                        <m:sSubPr>
                          <m:ctrlPr>
                            <a:rPr lang="es-CO"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𝛾</m:t>
                          </m:r>
                        </m:e>
                        <m:sub>
                          <m:r>
                            <a:rPr lang="en-US" i="1">
                              <a:solidFill>
                                <a:schemeClr val="tx1"/>
                              </a:solidFill>
                              <a:latin typeface="Cambria Math" panose="02040503050406030204" pitchFamily="18" charset="0"/>
                            </a:rPr>
                            <m:t>𝑖</m:t>
                          </m:r>
                        </m:sub>
                      </m:sSub>
                    </m:oMath>
                  </m:oMathPara>
                </a14:m>
                <a:endParaRPr lang="es-CO">
                  <a:solidFill>
                    <a:schemeClr val="tx1"/>
                  </a:solidFill>
                  <a:latin typeface="+mn-lt"/>
                </a:endParaRPr>
              </a:p>
            </p:txBody>
          </p:sp>
        </mc:Choice>
        <mc:Fallback xmlns="">
          <p:sp>
            <p:nvSpPr>
              <p:cNvPr id="32" name="85 Rectángulo">
                <a:extLst>
                  <a:ext uri="{FF2B5EF4-FFF2-40B4-BE49-F238E27FC236}">
                    <a16:creationId xmlns:a16="http://schemas.microsoft.com/office/drawing/2014/main" id="{E403B737-BD04-4C1D-AAA5-B22D0896CA69}"/>
                  </a:ext>
                </a:extLst>
              </p:cNvPr>
              <p:cNvSpPr>
                <a:spLocks noRot="1" noChangeAspect="1" noMove="1" noResize="1" noEditPoints="1" noAdjustHandles="1" noChangeArrowheads="1" noChangeShapeType="1" noTextEdit="1"/>
              </p:cNvSpPr>
              <p:nvPr/>
            </p:nvSpPr>
            <p:spPr>
              <a:xfrm>
                <a:off x="11125337" y="4342287"/>
                <a:ext cx="770980" cy="369332"/>
              </a:xfrm>
              <a:prstGeom prst="rect">
                <a:avLst/>
              </a:prstGeom>
              <a:blipFill>
                <a:blip r:embed="rId3"/>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86 Rectángulo">
                <a:extLst>
                  <a:ext uri="{FF2B5EF4-FFF2-40B4-BE49-F238E27FC236}">
                    <a16:creationId xmlns:a16="http://schemas.microsoft.com/office/drawing/2014/main" id="{2F357F4E-088C-41D1-9558-47C9283D2AF2}"/>
                  </a:ext>
                </a:extLst>
              </p:cNvPr>
              <p:cNvSpPr/>
              <p:nvPr/>
            </p:nvSpPr>
            <p:spPr>
              <a:xfrm>
                <a:off x="5724111" y="1338304"/>
                <a:ext cx="11590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CO" smtClean="0">
                          <a:solidFill>
                            <a:schemeClr val="tx1"/>
                          </a:solidFill>
                          <a:latin typeface="Cambria Math" panose="02040503050406030204" pitchFamily="18" charset="0"/>
                        </a:rPr>
                        <m:t>P</m:t>
                      </m:r>
                      <m:r>
                        <a:rPr lang="es-CO" b="0" i="1" smtClean="0">
                          <a:solidFill>
                            <a:schemeClr val="tx1"/>
                          </a:solidFill>
                          <a:latin typeface="Cambria Math" panose="02040503050406030204" pitchFamily="18" charset="0"/>
                        </a:rPr>
                        <m:t>(</m:t>
                      </m:r>
                      <m:r>
                        <a:rPr lang="es-CO" b="0" i="1" smtClean="0">
                          <a:solidFill>
                            <a:schemeClr val="tx1"/>
                          </a:solidFill>
                          <a:latin typeface="Cambria Math" panose="02040503050406030204" pitchFamily="18" charset="0"/>
                        </a:rPr>
                        <m:t>𝑥</m:t>
                      </m:r>
                      <m:r>
                        <a:rPr lang="es-CO" b="0" i="1" smtClean="0">
                          <a:solidFill>
                            <a:schemeClr val="tx1"/>
                          </a:solidFill>
                          <a:latin typeface="Cambria Math" panose="02040503050406030204" pitchFamily="18" charset="0"/>
                        </a:rPr>
                        <m:t>&lt;</m:t>
                      </m:r>
                      <m:r>
                        <a:rPr lang="es-CO" b="0" i="1" smtClean="0">
                          <a:solidFill>
                            <a:schemeClr val="tx1"/>
                          </a:solidFill>
                          <a:latin typeface="Cambria Math" panose="02040503050406030204" pitchFamily="18" charset="0"/>
                        </a:rPr>
                        <m:t>𝑋</m:t>
                      </m:r>
                      <m:r>
                        <a:rPr lang="es-CO" b="0" i="1" smtClean="0">
                          <a:solidFill>
                            <a:schemeClr val="tx1"/>
                          </a:solidFill>
                          <a:latin typeface="Cambria Math" panose="02040503050406030204" pitchFamily="18" charset="0"/>
                        </a:rPr>
                        <m:t>)</m:t>
                      </m:r>
                    </m:oMath>
                  </m:oMathPara>
                </a14:m>
                <a:endParaRPr lang="es-CO">
                  <a:solidFill>
                    <a:schemeClr val="tx1"/>
                  </a:solidFill>
                  <a:latin typeface="+mn-lt"/>
                </a:endParaRPr>
              </a:p>
            </p:txBody>
          </p:sp>
        </mc:Choice>
        <mc:Fallback xmlns="">
          <p:sp>
            <p:nvSpPr>
              <p:cNvPr id="33" name="86 Rectángulo">
                <a:extLst>
                  <a:ext uri="{FF2B5EF4-FFF2-40B4-BE49-F238E27FC236}">
                    <a16:creationId xmlns:a16="http://schemas.microsoft.com/office/drawing/2014/main" id="{2F357F4E-088C-41D1-9558-47C9283D2AF2}"/>
                  </a:ext>
                </a:extLst>
              </p:cNvPr>
              <p:cNvSpPr>
                <a:spLocks noRot="1" noChangeAspect="1" noMove="1" noResize="1" noEditPoints="1" noAdjustHandles="1" noChangeArrowheads="1" noChangeShapeType="1" noTextEdit="1"/>
              </p:cNvSpPr>
              <p:nvPr/>
            </p:nvSpPr>
            <p:spPr>
              <a:xfrm>
                <a:off x="5724111" y="1338304"/>
                <a:ext cx="1159099" cy="369332"/>
              </a:xfrm>
              <a:prstGeom prst="rect">
                <a:avLst/>
              </a:prstGeom>
              <a:blipFill>
                <a:blip r:embed="rId4"/>
                <a:stretch>
                  <a:fillRect b="-13333"/>
                </a:stretch>
              </a:blipFill>
            </p:spPr>
            <p:txBody>
              <a:bodyPr/>
              <a:lstStyle/>
              <a:p>
                <a:r>
                  <a:rPr lang="en-US">
                    <a:noFill/>
                  </a:rPr>
                  <a:t> </a:t>
                </a:r>
              </a:p>
            </p:txBody>
          </p:sp>
        </mc:Fallback>
      </mc:AlternateContent>
      <p:cxnSp>
        <p:nvCxnSpPr>
          <p:cNvPr id="34" name="87 Conector recto">
            <a:extLst>
              <a:ext uri="{FF2B5EF4-FFF2-40B4-BE49-F238E27FC236}">
                <a16:creationId xmlns:a16="http://schemas.microsoft.com/office/drawing/2014/main" id="{D3F0F048-C40A-4719-9277-85173D8BF9E1}"/>
              </a:ext>
            </a:extLst>
          </p:cNvPr>
          <p:cNvCxnSpPr/>
          <p:nvPr/>
        </p:nvCxnSpPr>
        <p:spPr>
          <a:xfrm>
            <a:off x="7161210" y="4295236"/>
            <a:ext cx="2196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88 Conector recto">
            <a:extLst>
              <a:ext uri="{FF2B5EF4-FFF2-40B4-BE49-F238E27FC236}">
                <a16:creationId xmlns:a16="http://schemas.microsoft.com/office/drawing/2014/main" id="{23D07FF8-A4E6-4C1A-97DF-A020083BDC98}"/>
              </a:ext>
            </a:extLst>
          </p:cNvPr>
          <p:cNvCxnSpPr/>
          <p:nvPr/>
        </p:nvCxnSpPr>
        <p:spPr>
          <a:xfrm flipV="1">
            <a:off x="9357871" y="1927880"/>
            <a:ext cx="0" cy="2383989"/>
          </a:xfrm>
          <a:prstGeom prst="line">
            <a:avLst/>
          </a:prstGeom>
          <a:ln>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89 Rectángulo">
                <a:extLst>
                  <a:ext uri="{FF2B5EF4-FFF2-40B4-BE49-F238E27FC236}">
                    <a16:creationId xmlns:a16="http://schemas.microsoft.com/office/drawing/2014/main" id="{4BDFB345-FEF4-44E0-9A5B-87E744F127F0}"/>
                  </a:ext>
                </a:extLst>
              </p:cNvPr>
              <p:cNvSpPr/>
              <p:nvPr/>
            </p:nvSpPr>
            <p:spPr>
              <a:xfrm>
                <a:off x="6594719" y="1746661"/>
                <a:ext cx="377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O" b="0" i="1" smtClean="0">
                          <a:solidFill>
                            <a:schemeClr val="tx1"/>
                          </a:solidFill>
                          <a:latin typeface="Cambria Math" panose="02040503050406030204" pitchFamily="18" charset="0"/>
                        </a:rPr>
                        <m:t>1</m:t>
                      </m:r>
                    </m:oMath>
                  </m:oMathPara>
                </a14:m>
                <a:endParaRPr lang="es-CO">
                  <a:solidFill>
                    <a:schemeClr val="tx1"/>
                  </a:solidFill>
                  <a:latin typeface="+mn-lt"/>
                </a:endParaRPr>
              </a:p>
            </p:txBody>
          </p:sp>
        </mc:Choice>
        <mc:Fallback xmlns="">
          <p:sp>
            <p:nvSpPr>
              <p:cNvPr id="36" name="89 Rectángulo">
                <a:extLst>
                  <a:ext uri="{FF2B5EF4-FFF2-40B4-BE49-F238E27FC236}">
                    <a16:creationId xmlns:a16="http://schemas.microsoft.com/office/drawing/2014/main" id="{4BDFB345-FEF4-44E0-9A5B-87E744F127F0}"/>
                  </a:ext>
                </a:extLst>
              </p:cNvPr>
              <p:cNvSpPr>
                <a:spLocks noRot="1" noChangeAspect="1" noMove="1" noResize="1" noEditPoints="1" noAdjustHandles="1" noChangeArrowheads="1" noChangeShapeType="1" noTextEdit="1"/>
              </p:cNvSpPr>
              <p:nvPr/>
            </p:nvSpPr>
            <p:spPr>
              <a:xfrm>
                <a:off x="6594719" y="1746661"/>
                <a:ext cx="37702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90 Rectángulo">
                <a:extLst>
                  <a:ext uri="{FF2B5EF4-FFF2-40B4-BE49-F238E27FC236}">
                    <a16:creationId xmlns:a16="http://schemas.microsoft.com/office/drawing/2014/main" id="{ACB77A13-9127-4747-B962-713E4166EE12}"/>
                  </a:ext>
                </a:extLst>
              </p:cNvPr>
              <p:cNvSpPr/>
              <p:nvPr/>
            </p:nvSpPr>
            <p:spPr>
              <a:xfrm>
                <a:off x="6652447" y="4145381"/>
                <a:ext cx="377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O" b="0" i="1" smtClean="0">
                          <a:solidFill>
                            <a:schemeClr val="tx1"/>
                          </a:solidFill>
                          <a:latin typeface="Cambria Math" panose="02040503050406030204" pitchFamily="18" charset="0"/>
                        </a:rPr>
                        <m:t>0</m:t>
                      </m:r>
                    </m:oMath>
                  </m:oMathPara>
                </a14:m>
                <a:endParaRPr lang="es-CO">
                  <a:solidFill>
                    <a:schemeClr val="tx1"/>
                  </a:solidFill>
                  <a:latin typeface="+mn-lt"/>
                </a:endParaRPr>
              </a:p>
            </p:txBody>
          </p:sp>
        </mc:Choice>
        <mc:Fallback xmlns="">
          <p:sp>
            <p:nvSpPr>
              <p:cNvPr id="37" name="90 Rectángulo">
                <a:extLst>
                  <a:ext uri="{FF2B5EF4-FFF2-40B4-BE49-F238E27FC236}">
                    <a16:creationId xmlns:a16="http://schemas.microsoft.com/office/drawing/2014/main" id="{ACB77A13-9127-4747-B962-713E4166EE12}"/>
                  </a:ext>
                </a:extLst>
              </p:cNvPr>
              <p:cNvSpPr>
                <a:spLocks noRot="1" noChangeAspect="1" noMove="1" noResize="1" noEditPoints="1" noAdjustHandles="1" noChangeArrowheads="1" noChangeShapeType="1" noTextEdit="1"/>
              </p:cNvSpPr>
              <p:nvPr/>
            </p:nvSpPr>
            <p:spPr>
              <a:xfrm>
                <a:off x="6652447" y="4145381"/>
                <a:ext cx="377026" cy="369332"/>
              </a:xfrm>
              <a:prstGeom prst="rect">
                <a:avLst/>
              </a:prstGeom>
              <a:blipFill>
                <a:blip r:embed="rId6"/>
                <a:stretch>
                  <a:fillRect/>
                </a:stretch>
              </a:blipFill>
            </p:spPr>
            <p:txBody>
              <a:bodyPr/>
              <a:lstStyle/>
              <a:p>
                <a:r>
                  <a:rPr lang="en-US">
                    <a:noFill/>
                  </a:rPr>
                  <a:t> </a:t>
                </a:r>
              </a:p>
            </p:txBody>
          </p:sp>
        </mc:Fallback>
      </mc:AlternateContent>
      <p:cxnSp>
        <p:nvCxnSpPr>
          <p:cNvPr id="38" name="91 Conector recto">
            <a:extLst>
              <a:ext uri="{FF2B5EF4-FFF2-40B4-BE49-F238E27FC236}">
                <a16:creationId xmlns:a16="http://schemas.microsoft.com/office/drawing/2014/main" id="{ED6F32DB-5E37-4590-B378-F4703A867F2D}"/>
              </a:ext>
            </a:extLst>
          </p:cNvPr>
          <p:cNvCxnSpPr/>
          <p:nvPr/>
        </p:nvCxnSpPr>
        <p:spPr>
          <a:xfrm>
            <a:off x="9357871" y="1941888"/>
            <a:ext cx="2004188"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9" name="92 Rectángulo">
                <a:extLst>
                  <a:ext uri="{FF2B5EF4-FFF2-40B4-BE49-F238E27FC236}">
                    <a16:creationId xmlns:a16="http://schemas.microsoft.com/office/drawing/2014/main" id="{EB6A0B7B-6493-4ECE-9210-B6C7AE03DCF3}"/>
                  </a:ext>
                </a:extLst>
              </p:cNvPr>
              <p:cNvSpPr/>
              <p:nvPr/>
            </p:nvSpPr>
            <p:spPr>
              <a:xfrm>
                <a:off x="9111179" y="4375769"/>
                <a:ext cx="381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𝛿</m:t>
                      </m:r>
                    </m:oMath>
                  </m:oMathPara>
                </a14:m>
                <a:endParaRPr lang="es-CO">
                  <a:solidFill>
                    <a:schemeClr val="tx1"/>
                  </a:solidFill>
                  <a:latin typeface="+mn-lt"/>
                </a:endParaRPr>
              </a:p>
            </p:txBody>
          </p:sp>
        </mc:Choice>
        <mc:Fallback xmlns="">
          <p:sp>
            <p:nvSpPr>
              <p:cNvPr id="39" name="92 Rectángulo">
                <a:extLst>
                  <a:ext uri="{FF2B5EF4-FFF2-40B4-BE49-F238E27FC236}">
                    <a16:creationId xmlns:a16="http://schemas.microsoft.com/office/drawing/2014/main" id="{EB6A0B7B-6493-4ECE-9210-B6C7AE03DCF3}"/>
                  </a:ext>
                </a:extLst>
              </p:cNvPr>
              <p:cNvSpPr>
                <a:spLocks noRot="1" noChangeAspect="1" noMove="1" noResize="1" noEditPoints="1" noAdjustHandles="1" noChangeArrowheads="1" noChangeShapeType="1" noTextEdit="1"/>
              </p:cNvSpPr>
              <p:nvPr/>
            </p:nvSpPr>
            <p:spPr>
              <a:xfrm>
                <a:off x="9111179" y="4375769"/>
                <a:ext cx="381258" cy="369332"/>
              </a:xfrm>
              <a:prstGeom prst="rect">
                <a:avLst/>
              </a:prstGeom>
              <a:blipFill>
                <a:blip r:embed="rId7"/>
                <a:stretch>
                  <a:fillRect/>
                </a:stretch>
              </a:blipFill>
            </p:spPr>
            <p:txBody>
              <a:bodyPr/>
              <a:lstStyle/>
              <a:p>
                <a:r>
                  <a:rPr lang="en-US">
                    <a:noFill/>
                  </a:rPr>
                  <a:t> </a:t>
                </a:r>
              </a:p>
            </p:txBody>
          </p:sp>
        </mc:Fallback>
      </mc:AlternateContent>
      <p:cxnSp>
        <p:nvCxnSpPr>
          <p:cNvPr id="40" name="96 Conector recto de flecha">
            <a:extLst>
              <a:ext uri="{FF2B5EF4-FFF2-40B4-BE49-F238E27FC236}">
                <a16:creationId xmlns:a16="http://schemas.microsoft.com/office/drawing/2014/main" id="{3C121781-0F25-4533-A3C2-A61C43EA7C61}"/>
              </a:ext>
            </a:extLst>
          </p:cNvPr>
          <p:cNvCxnSpPr/>
          <p:nvPr/>
        </p:nvCxnSpPr>
        <p:spPr>
          <a:xfrm flipV="1">
            <a:off x="1247394" y="1653625"/>
            <a:ext cx="21021" cy="267225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1" name="97 Conector recto de flecha">
            <a:extLst>
              <a:ext uri="{FF2B5EF4-FFF2-40B4-BE49-F238E27FC236}">
                <a16:creationId xmlns:a16="http://schemas.microsoft.com/office/drawing/2014/main" id="{A42F771B-6980-41C7-8F5C-5AEDB1A8D557}"/>
              </a:ext>
            </a:extLst>
          </p:cNvPr>
          <p:cNvCxnSpPr/>
          <p:nvPr/>
        </p:nvCxnSpPr>
        <p:spPr>
          <a:xfrm>
            <a:off x="1268415" y="4295236"/>
            <a:ext cx="439332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42" name="98 Rectángulo">
                <a:extLst>
                  <a:ext uri="{FF2B5EF4-FFF2-40B4-BE49-F238E27FC236}">
                    <a16:creationId xmlns:a16="http://schemas.microsoft.com/office/drawing/2014/main" id="{3C5A5B0A-B89C-44C7-9F45-5EF33BD16A96}"/>
                  </a:ext>
                </a:extLst>
              </p:cNvPr>
              <p:cNvSpPr/>
              <p:nvPr/>
            </p:nvSpPr>
            <p:spPr>
              <a:xfrm>
                <a:off x="5169208" y="4310620"/>
                <a:ext cx="695190" cy="369332"/>
              </a:xfrm>
              <a:prstGeom prst="rect">
                <a:avLst/>
              </a:prstGeom>
            </p:spPr>
            <p:txBody>
              <a:bodyPr wrap="none">
                <a:spAutoFit/>
              </a:bodyPr>
              <a:lstStyle/>
              <a:p>
                <a:r>
                  <a:rPr lang="es-CO">
                    <a:solidFill>
                      <a:schemeClr val="tx1"/>
                    </a:solidFill>
                    <a:latin typeface="+mn-lt"/>
                  </a:rPr>
                  <a:t>1    </a:t>
                </a:r>
                <a14:m>
                  <m:oMath xmlns:m="http://schemas.openxmlformats.org/officeDocument/2006/math">
                    <m:sSub>
                      <m:sSubPr>
                        <m:ctrlPr>
                          <a:rPr lang="es-CO"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𝛾</m:t>
                        </m:r>
                      </m:e>
                      <m:sub>
                        <m:r>
                          <a:rPr lang="en-US" i="1">
                            <a:solidFill>
                              <a:schemeClr val="tx1"/>
                            </a:solidFill>
                            <a:latin typeface="Cambria Math" panose="02040503050406030204" pitchFamily="18" charset="0"/>
                          </a:rPr>
                          <m:t>𝑖</m:t>
                        </m:r>
                      </m:sub>
                    </m:sSub>
                  </m:oMath>
                </a14:m>
                <a:endParaRPr lang="es-CO">
                  <a:solidFill>
                    <a:schemeClr val="tx1"/>
                  </a:solidFill>
                  <a:latin typeface="+mn-lt"/>
                </a:endParaRPr>
              </a:p>
            </p:txBody>
          </p:sp>
        </mc:Choice>
        <mc:Fallback xmlns="">
          <p:sp>
            <p:nvSpPr>
              <p:cNvPr id="42" name="98 Rectángulo">
                <a:extLst>
                  <a:ext uri="{FF2B5EF4-FFF2-40B4-BE49-F238E27FC236}">
                    <a16:creationId xmlns:a16="http://schemas.microsoft.com/office/drawing/2014/main" id="{3C5A5B0A-B89C-44C7-9F45-5EF33BD16A96}"/>
                  </a:ext>
                </a:extLst>
              </p:cNvPr>
              <p:cNvSpPr>
                <a:spLocks noRot="1" noChangeAspect="1" noMove="1" noResize="1" noEditPoints="1" noAdjustHandles="1" noChangeArrowheads="1" noChangeShapeType="1" noTextEdit="1"/>
              </p:cNvSpPr>
              <p:nvPr/>
            </p:nvSpPr>
            <p:spPr>
              <a:xfrm>
                <a:off x="5169208" y="4310620"/>
                <a:ext cx="695190" cy="369332"/>
              </a:xfrm>
              <a:prstGeom prst="rect">
                <a:avLst/>
              </a:prstGeom>
              <a:blipFill>
                <a:blip r:embed="rId8"/>
                <a:stretch>
                  <a:fillRect l="-7895"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99 Rectángulo">
                <a:extLst>
                  <a:ext uri="{FF2B5EF4-FFF2-40B4-BE49-F238E27FC236}">
                    <a16:creationId xmlns:a16="http://schemas.microsoft.com/office/drawing/2014/main" id="{B1CDA16F-3694-42CA-951F-5127F286A802}"/>
                  </a:ext>
                </a:extLst>
              </p:cNvPr>
              <p:cNvSpPr/>
              <p:nvPr/>
            </p:nvSpPr>
            <p:spPr>
              <a:xfrm>
                <a:off x="12360" y="1278320"/>
                <a:ext cx="1117422" cy="369332"/>
              </a:xfrm>
              <a:prstGeom prst="rect">
                <a:avLst/>
              </a:prstGeom>
            </p:spPr>
            <p:txBody>
              <a:bodyPr wrap="none">
                <a:spAutoFit/>
              </a:bodyPr>
              <a:lstStyle/>
              <a:p>
                <a:r>
                  <a:rPr lang="es-CO">
                    <a:solidFill>
                      <a:schemeClr val="tx1"/>
                    </a:solidFill>
                    <a:latin typeface="+mn-lt"/>
                  </a:rPr>
                  <a:t>P</a:t>
                </a:r>
                <a14:m>
                  <m:oMath xmlns:m="http://schemas.openxmlformats.org/officeDocument/2006/math">
                    <m:r>
                      <a:rPr lang="es-CO" b="0" i="1" smtClean="0">
                        <a:solidFill>
                          <a:schemeClr val="tx1"/>
                        </a:solidFill>
                        <a:latin typeface="Cambria Math" panose="02040503050406030204" pitchFamily="18" charset="0"/>
                      </a:rPr>
                      <m:t>(</m:t>
                    </m:r>
                    <m:r>
                      <a:rPr lang="es-CO" b="0" i="1" smtClean="0">
                        <a:solidFill>
                          <a:schemeClr val="tx1"/>
                        </a:solidFill>
                        <a:latin typeface="Cambria Math" panose="02040503050406030204" pitchFamily="18" charset="0"/>
                      </a:rPr>
                      <m:t>𝑥</m:t>
                    </m:r>
                    <m:r>
                      <a:rPr lang="es-CO" b="0" i="1" smtClean="0">
                        <a:solidFill>
                          <a:schemeClr val="tx1"/>
                        </a:solidFill>
                        <a:latin typeface="Cambria Math" panose="02040503050406030204" pitchFamily="18" charset="0"/>
                      </a:rPr>
                      <m:t>&lt;</m:t>
                    </m:r>
                    <m:r>
                      <a:rPr lang="es-CO" b="0" i="1" smtClean="0">
                        <a:solidFill>
                          <a:schemeClr val="tx1"/>
                        </a:solidFill>
                        <a:latin typeface="Cambria Math" panose="02040503050406030204" pitchFamily="18" charset="0"/>
                      </a:rPr>
                      <m:t>𝑋</m:t>
                    </m:r>
                    <m:r>
                      <a:rPr lang="es-CO" b="0" i="1" smtClean="0">
                        <a:solidFill>
                          <a:schemeClr val="tx1"/>
                        </a:solidFill>
                        <a:latin typeface="Cambria Math" panose="02040503050406030204" pitchFamily="18" charset="0"/>
                      </a:rPr>
                      <m:t>)</m:t>
                    </m:r>
                  </m:oMath>
                </a14:m>
                <a:endParaRPr lang="es-CO">
                  <a:solidFill>
                    <a:schemeClr val="tx1"/>
                  </a:solidFill>
                  <a:latin typeface="+mn-lt"/>
                </a:endParaRPr>
              </a:p>
            </p:txBody>
          </p:sp>
        </mc:Choice>
        <mc:Fallback xmlns="">
          <p:sp>
            <p:nvSpPr>
              <p:cNvPr id="43" name="99 Rectángulo">
                <a:extLst>
                  <a:ext uri="{FF2B5EF4-FFF2-40B4-BE49-F238E27FC236}">
                    <a16:creationId xmlns:a16="http://schemas.microsoft.com/office/drawing/2014/main" id="{B1CDA16F-3694-42CA-951F-5127F286A802}"/>
                  </a:ext>
                </a:extLst>
              </p:cNvPr>
              <p:cNvSpPr>
                <a:spLocks noRot="1" noChangeAspect="1" noMove="1" noResize="1" noEditPoints="1" noAdjustHandles="1" noChangeArrowheads="1" noChangeShapeType="1" noTextEdit="1"/>
              </p:cNvSpPr>
              <p:nvPr/>
            </p:nvSpPr>
            <p:spPr>
              <a:xfrm>
                <a:off x="12360" y="1278320"/>
                <a:ext cx="1117422" cy="369332"/>
              </a:xfrm>
              <a:prstGeom prst="rect">
                <a:avLst/>
              </a:prstGeom>
              <a:blipFill>
                <a:blip r:embed="rId9"/>
                <a:stretch>
                  <a:fillRect l="-4372" t="-10000" b="-26667"/>
                </a:stretch>
              </a:blipFill>
            </p:spPr>
            <p:txBody>
              <a:bodyPr/>
              <a:lstStyle/>
              <a:p>
                <a:r>
                  <a:rPr lang="en-US">
                    <a:noFill/>
                  </a:rPr>
                  <a:t> </a:t>
                </a:r>
              </a:p>
            </p:txBody>
          </p:sp>
        </mc:Fallback>
      </mc:AlternateContent>
      <p:cxnSp>
        <p:nvCxnSpPr>
          <p:cNvPr id="44" name="100 Conector recto">
            <a:extLst>
              <a:ext uri="{FF2B5EF4-FFF2-40B4-BE49-F238E27FC236}">
                <a16:creationId xmlns:a16="http://schemas.microsoft.com/office/drawing/2014/main" id="{23D3AE2F-678A-4CE7-A882-79FFB826716E}"/>
              </a:ext>
            </a:extLst>
          </p:cNvPr>
          <p:cNvCxnSpPr/>
          <p:nvPr/>
        </p:nvCxnSpPr>
        <p:spPr>
          <a:xfrm>
            <a:off x="1268415" y="4295236"/>
            <a:ext cx="2196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101 Conector recto">
            <a:extLst>
              <a:ext uri="{FF2B5EF4-FFF2-40B4-BE49-F238E27FC236}">
                <a16:creationId xmlns:a16="http://schemas.microsoft.com/office/drawing/2014/main" id="{7B93006F-A0C0-4761-AF02-1E616C8542DF}"/>
              </a:ext>
            </a:extLst>
          </p:cNvPr>
          <p:cNvCxnSpPr/>
          <p:nvPr/>
        </p:nvCxnSpPr>
        <p:spPr>
          <a:xfrm flipV="1">
            <a:off x="3465076" y="1927880"/>
            <a:ext cx="0" cy="2383989"/>
          </a:xfrm>
          <a:prstGeom prst="line">
            <a:avLst/>
          </a:prstGeom>
          <a:ln>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6" name="102 Rectángulo">
                <a:extLst>
                  <a:ext uri="{FF2B5EF4-FFF2-40B4-BE49-F238E27FC236}">
                    <a16:creationId xmlns:a16="http://schemas.microsoft.com/office/drawing/2014/main" id="{BBA12700-4D42-43C0-8C6F-F3EFDE6F06D1}"/>
                  </a:ext>
                </a:extLst>
              </p:cNvPr>
              <p:cNvSpPr/>
              <p:nvPr/>
            </p:nvSpPr>
            <p:spPr>
              <a:xfrm>
                <a:off x="701924" y="1746661"/>
                <a:ext cx="377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O" b="0" i="1" smtClean="0">
                          <a:solidFill>
                            <a:schemeClr val="tx1"/>
                          </a:solidFill>
                          <a:latin typeface="Cambria Math" panose="02040503050406030204" pitchFamily="18" charset="0"/>
                        </a:rPr>
                        <m:t>1</m:t>
                      </m:r>
                    </m:oMath>
                  </m:oMathPara>
                </a14:m>
                <a:endParaRPr lang="es-CO">
                  <a:solidFill>
                    <a:schemeClr val="tx1"/>
                  </a:solidFill>
                  <a:latin typeface="+mn-lt"/>
                </a:endParaRPr>
              </a:p>
            </p:txBody>
          </p:sp>
        </mc:Choice>
        <mc:Fallback xmlns="">
          <p:sp>
            <p:nvSpPr>
              <p:cNvPr id="46" name="102 Rectángulo">
                <a:extLst>
                  <a:ext uri="{FF2B5EF4-FFF2-40B4-BE49-F238E27FC236}">
                    <a16:creationId xmlns:a16="http://schemas.microsoft.com/office/drawing/2014/main" id="{BBA12700-4D42-43C0-8C6F-F3EFDE6F06D1}"/>
                  </a:ext>
                </a:extLst>
              </p:cNvPr>
              <p:cNvSpPr>
                <a:spLocks noRot="1" noChangeAspect="1" noMove="1" noResize="1" noEditPoints="1" noAdjustHandles="1" noChangeArrowheads="1" noChangeShapeType="1" noTextEdit="1"/>
              </p:cNvSpPr>
              <p:nvPr/>
            </p:nvSpPr>
            <p:spPr>
              <a:xfrm>
                <a:off x="701924" y="1746661"/>
                <a:ext cx="37702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103 Rectángulo">
                <a:extLst>
                  <a:ext uri="{FF2B5EF4-FFF2-40B4-BE49-F238E27FC236}">
                    <a16:creationId xmlns:a16="http://schemas.microsoft.com/office/drawing/2014/main" id="{8B699AE4-6895-4336-9DD6-3921CF46EA3B}"/>
                  </a:ext>
                </a:extLst>
              </p:cNvPr>
              <p:cNvSpPr/>
              <p:nvPr/>
            </p:nvSpPr>
            <p:spPr>
              <a:xfrm>
                <a:off x="730627" y="4188453"/>
                <a:ext cx="377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O" b="0" i="1" smtClean="0">
                          <a:solidFill>
                            <a:schemeClr val="tx1"/>
                          </a:solidFill>
                          <a:latin typeface="Cambria Math" panose="02040503050406030204" pitchFamily="18" charset="0"/>
                        </a:rPr>
                        <m:t>0</m:t>
                      </m:r>
                    </m:oMath>
                  </m:oMathPara>
                </a14:m>
                <a:endParaRPr lang="es-CO">
                  <a:solidFill>
                    <a:schemeClr val="tx1"/>
                  </a:solidFill>
                  <a:latin typeface="+mn-lt"/>
                </a:endParaRPr>
              </a:p>
            </p:txBody>
          </p:sp>
        </mc:Choice>
        <mc:Fallback xmlns="">
          <p:sp>
            <p:nvSpPr>
              <p:cNvPr id="47" name="103 Rectángulo">
                <a:extLst>
                  <a:ext uri="{FF2B5EF4-FFF2-40B4-BE49-F238E27FC236}">
                    <a16:creationId xmlns:a16="http://schemas.microsoft.com/office/drawing/2014/main" id="{8B699AE4-6895-4336-9DD6-3921CF46EA3B}"/>
                  </a:ext>
                </a:extLst>
              </p:cNvPr>
              <p:cNvSpPr>
                <a:spLocks noRot="1" noChangeAspect="1" noMove="1" noResize="1" noEditPoints="1" noAdjustHandles="1" noChangeArrowheads="1" noChangeShapeType="1" noTextEdit="1"/>
              </p:cNvSpPr>
              <p:nvPr/>
            </p:nvSpPr>
            <p:spPr>
              <a:xfrm>
                <a:off x="730627" y="4188453"/>
                <a:ext cx="377026" cy="369332"/>
              </a:xfrm>
              <a:prstGeom prst="rect">
                <a:avLst/>
              </a:prstGeom>
              <a:blipFill>
                <a:blip r:embed="rId6"/>
                <a:stretch>
                  <a:fillRect/>
                </a:stretch>
              </a:blipFill>
            </p:spPr>
            <p:txBody>
              <a:bodyPr/>
              <a:lstStyle/>
              <a:p>
                <a:r>
                  <a:rPr lang="en-US">
                    <a:noFill/>
                  </a:rPr>
                  <a:t> </a:t>
                </a:r>
              </a:p>
            </p:txBody>
          </p:sp>
        </mc:Fallback>
      </mc:AlternateContent>
      <p:cxnSp>
        <p:nvCxnSpPr>
          <p:cNvPr id="48" name="104 Conector recto">
            <a:extLst>
              <a:ext uri="{FF2B5EF4-FFF2-40B4-BE49-F238E27FC236}">
                <a16:creationId xmlns:a16="http://schemas.microsoft.com/office/drawing/2014/main" id="{7AE01A5B-4019-44F4-BDF0-6DF089B9FD11}"/>
              </a:ext>
            </a:extLst>
          </p:cNvPr>
          <p:cNvCxnSpPr/>
          <p:nvPr/>
        </p:nvCxnSpPr>
        <p:spPr>
          <a:xfrm>
            <a:off x="3465077" y="1941888"/>
            <a:ext cx="2004188"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105 Rectángulo">
                <a:extLst>
                  <a:ext uri="{FF2B5EF4-FFF2-40B4-BE49-F238E27FC236}">
                    <a16:creationId xmlns:a16="http://schemas.microsoft.com/office/drawing/2014/main" id="{D6BEA152-7F85-46BB-BCD1-5278C60014B9}"/>
                  </a:ext>
                </a:extLst>
              </p:cNvPr>
              <p:cNvSpPr/>
              <p:nvPr/>
            </p:nvSpPr>
            <p:spPr>
              <a:xfrm>
                <a:off x="3218385" y="4375769"/>
                <a:ext cx="381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𝛿</m:t>
                      </m:r>
                    </m:oMath>
                  </m:oMathPara>
                </a14:m>
                <a:endParaRPr lang="es-CO">
                  <a:solidFill>
                    <a:schemeClr val="tx1"/>
                  </a:solidFill>
                  <a:latin typeface="+mn-lt"/>
                </a:endParaRPr>
              </a:p>
            </p:txBody>
          </p:sp>
        </mc:Choice>
        <mc:Fallback xmlns="">
          <p:sp>
            <p:nvSpPr>
              <p:cNvPr id="49" name="105 Rectángulo">
                <a:extLst>
                  <a:ext uri="{FF2B5EF4-FFF2-40B4-BE49-F238E27FC236}">
                    <a16:creationId xmlns:a16="http://schemas.microsoft.com/office/drawing/2014/main" id="{D6BEA152-7F85-46BB-BCD1-5278C60014B9}"/>
                  </a:ext>
                </a:extLst>
              </p:cNvPr>
              <p:cNvSpPr>
                <a:spLocks noRot="1" noChangeAspect="1" noMove="1" noResize="1" noEditPoints="1" noAdjustHandles="1" noChangeArrowheads="1" noChangeShapeType="1" noTextEdit="1"/>
              </p:cNvSpPr>
              <p:nvPr/>
            </p:nvSpPr>
            <p:spPr>
              <a:xfrm>
                <a:off x="3218385" y="4375769"/>
                <a:ext cx="381258" cy="369332"/>
              </a:xfrm>
              <a:prstGeom prst="rect">
                <a:avLst/>
              </a:prstGeom>
              <a:blipFill>
                <a:blip r:embed="rId7"/>
                <a:stretch>
                  <a:fillRect/>
                </a:stretch>
              </a:blipFill>
            </p:spPr>
            <p:txBody>
              <a:bodyPr/>
              <a:lstStyle/>
              <a:p>
                <a:r>
                  <a:rPr lang="en-US">
                    <a:noFill/>
                  </a:rPr>
                  <a:t> </a:t>
                </a:r>
              </a:p>
            </p:txBody>
          </p:sp>
        </mc:Fallback>
      </mc:AlternateContent>
      <p:cxnSp>
        <p:nvCxnSpPr>
          <p:cNvPr id="50" name="107 Conector curvado">
            <a:extLst>
              <a:ext uri="{FF2B5EF4-FFF2-40B4-BE49-F238E27FC236}">
                <a16:creationId xmlns:a16="http://schemas.microsoft.com/office/drawing/2014/main" id="{9B6818FD-6514-423F-9144-ADE040533004}"/>
              </a:ext>
            </a:extLst>
          </p:cNvPr>
          <p:cNvCxnSpPr/>
          <p:nvPr/>
        </p:nvCxnSpPr>
        <p:spPr>
          <a:xfrm flipV="1">
            <a:off x="7161209" y="1927881"/>
            <a:ext cx="4103032" cy="2367356"/>
          </a:xfrm>
          <a:prstGeom prst="curvedConnector3">
            <a:avLst>
              <a:gd name="adj1" fmla="val 53473"/>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109 Rectángulo">
                <a:extLst>
                  <a:ext uri="{FF2B5EF4-FFF2-40B4-BE49-F238E27FC236}">
                    <a16:creationId xmlns:a16="http://schemas.microsoft.com/office/drawing/2014/main" id="{BF9DED49-9C6A-45DE-9676-A043E4A4C52D}"/>
                  </a:ext>
                </a:extLst>
              </p:cNvPr>
              <p:cNvSpPr/>
              <p:nvPr/>
            </p:nvSpPr>
            <p:spPr>
              <a:xfrm>
                <a:off x="902777" y="5310299"/>
                <a:ext cx="3686496"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O" b="0" i="1" smtClean="0">
                              <a:solidFill>
                                <a:schemeClr val="tx1"/>
                              </a:solidFill>
                              <a:latin typeface="Cambria Math" panose="02040503050406030204" pitchFamily="18" charset="0"/>
                            </a:rPr>
                          </m:ctrlPr>
                        </m:sSubPr>
                        <m:e>
                          <m:r>
                            <a:rPr lang="es-CO" b="0" i="1" smtClean="0">
                              <a:solidFill>
                                <a:schemeClr val="tx1"/>
                              </a:solidFill>
                              <a:latin typeface="Cambria Math" panose="02040503050406030204" pitchFamily="18" charset="0"/>
                            </a:rPr>
                            <m:t>𝑃</m:t>
                          </m:r>
                        </m:e>
                        <m:sub>
                          <m:r>
                            <a:rPr lang="es-CO" b="0" i="1" smtClean="0">
                              <a:solidFill>
                                <a:schemeClr val="tx1"/>
                              </a:solidFill>
                              <a:latin typeface="Cambria Math" panose="02040503050406030204" pitchFamily="18" charset="0"/>
                            </a:rPr>
                            <m:t>𝑖</m:t>
                          </m:r>
                        </m:sub>
                      </m:sSub>
                      <m:r>
                        <a:rPr lang="es-CO" b="0" i="1" smtClean="0">
                          <a:solidFill>
                            <a:schemeClr val="tx1"/>
                          </a:solidFill>
                          <a:latin typeface="Cambria Math" panose="02040503050406030204" pitchFamily="18" charset="0"/>
                        </a:rPr>
                        <m:t>(</m:t>
                      </m:r>
                      <m:sSub>
                        <m:sSubPr>
                          <m:ctrlPr>
                            <a:rPr lang="es-CO"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𝛾</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s-CO" b="0" i="1" smtClean="0">
                          <a:solidFill>
                            <a:schemeClr val="tx1"/>
                          </a:solidFill>
                          <a:latin typeface="Cambria Math" panose="02040503050406030204" pitchFamily="18" charset="0"/>
                        </a:rPr>
                        <m:t>)=</m:t>
                      </m:r>
                      <m:d>
                        <m:dPr>
                          <m:begChr m:val="{"/>
                          <m:endChr m:val=""/>
                          <m:ctrlPr>
                            <a:rPr lang="es-CO" b="0" i="1" smtClean="0">
                              <a:solidFill>
                                <a:schemeClr val="tx1"/>
                              </a:solidFill>
                              <a:latin typeface="Cambria Math" panose="02040503050406030204" pitchFamily="18" charset="0"/>
                            </a:rPr>
                          </m:ctrlPr>
                        </m:dPr>
                        <m:e>
                          <m:eqArr>
                            <m:eqArrPr>
                              <m:ctrlPr>
                                <a:rPr lang="es-CO" b="0" i="1" smtClean="0">
                                  <a:solidFill>
                                    <a:schemeClr val="tx1"/>
                                  </a:solidFill>
                                  <a:latin typeface="Cambria Math" panose="02040503050406030204" pitchFamily="18" charset="0"/>
                                </a:rPr>
                              </m:ctrlPr>
                            </m:eqArrPr>
                            <m:e>
                              <m:r>
                                <a:rPr lang="es-CO" b="0" i="1" smtClean="0">
                                  <a:solidFill>
                                    <a:schemeClr val="tx1"/>
                                  </a:solidFill>
                                  <a:latin typeface="Cambria Math" panose="02040503050406030204" pitchFamily="18" charset="0"/>
                                </a:rPr>
                                <m:t>1 </m:t>
                              </m:r>
                              <m:r>
                                <a:rPr lang="es-CO" b="0" i="1" smtClean="0">
                                  <a:solidFill>
                                    <a:schemeClr val="tx1"/>
                                  </a:solidFill>
                                  <a:latin typeface="Cambria Math" panose="02040503050406030204" pitchFamily="18" charset="0"/>
                                </a:rPr>
                                <m:t>𝑠𝑖</m:t>
                              </m:r>
                              <m:r>
                                <a:rPr lang="es-CO" b="0" i="1" smtClean="0">
                                  <a:solidFill>
                                    <a:schemeClr val="tx1"/>
                                  </a:solidFill>
                                  <a:latin typeface="Cambria Math" panose="02040503050406030204" pitchFamily="18" charset="0"/>
                                </a:rPr>
                                <m:t> </m:t>
                              </m:r>
                              <m:sSub>
                                <m:sSubPr>
                                  <m:ctrlPr>
                                    <a:rPr lang="es-CO" i="1">
                                      <a:solidFill>
                                        <a:schemeClr val="tx1"/>
                                      </a:solidFill>
                                      <a:latin typeface="Cambria Math" panose="02040503050406030204" pitchFamily="18" charset="0"/>
                                    </a:rPr>
                                  </m:ctrlPr>
                                </m:sSubPr>
                                <m:e>
                                  <m:r>
                                    <a:rPr lang="es-CO" i="1" smtClean="0">
                                      <a:solidFill>
                                        <a:schemeClr val="tx1"/>
                                      </a:solidFill>
                                      <a:latin typeface="Cambria Math" panose="02040503050406030204" pitchFamily="18" charset="0"/>
                                      <a:ea typeface="Cambria Math"/>
                                    </a:rPr>
                                    <m:t>𝛾</m:t>
                                  </m:r>
                                </m:e>
                                <m:sub>
                                  <m:r>
                                    <a:rPr lang="en-US" i="1">
                                      <a:solidFill>
                                        <a:schemeClr val="tx1"/>
                                      </a:solidFill>
                                      <a:latin typeface="Cambria Math" panose="02040503050406030204" pitchFamily="18" charset="0"/>
                                    </a:rPr>
                                    <m:t>𝑖</m:t>
                                  </m:r>
                                </m:sub>
                              </m:sSub>
                              <m:r>
                                <a:rPr lang="es-CO"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e>
                            <m:e>
                              <m:r>
                                <a:rPr lang="es-CO" b="0" i="1" smtClean="0">
                                  <a:solidFill>
                                    <a:schemeClr val="tx1"/>
                                  </a:solidFill>
                                  <a:latin typeface="Cambria Math" panose="02040503050406030204" pitchFamily="18" charset="0"/>
                                </a:rPr>
                                <m:t>0 </m:t>
                              </m:r>
                              <m:r>
                                <a:rPr lang="es-CO" b="0" i="1" smtClean="0">
                                  <a:solidFill>
                                    <a:schemeClr val="tx1"/>
                                  </a:solidFill>
                                  <a:latin typeface="Cambria Math" panose="02040503050406030204" pitchFamily="18" charset="0"/>
                                </a:rPr>
                                <m:t>𝑑𝑙𝑐</m:t>
                              </m:r>
                            </m:e>
                          </m:eqArr>
                        </m:e>
                      </m:d>
                    </m:oMath>
                  </m:oMathPara>
                </a14:m>
                <a:endParaRPr lang="es-CO">
                  <a:solidFill>
                    <a:schemeClr val="tx1"/>
                  </a:solidFill>
                  <a:latin typeface="+mn-lt"/>
                </a:endParaRPr>
              </a:p>
            </p:txBody>
          </p:sp>
        </mc:Choice>
        <mc:Fallback xmlns="">
          <p:sp>
            <p:nvSpPr>
              <p:cNvPr id="51" name="109 Rectángulo">
                <a:extLst>
                  <a:ext uri="{FF2B5EF4-FFF2-40B4-BE49-F238E27FC236}">
                    <a16:creationId xmlns:a16="http://schemas.microsoft.com/office/drawing/2014/main" id="{BF9DED49-9C6A-45DE-9676-A043E4A4C52D}"/>
                  </a:ext>
                </a:extLst>
              </p:cNvPr>
              <p:cNvSpPr>
                <a:spLocks noRot="1" noChangeAspect="1" noMove="1" noResize="1" noEditPoints="1" noAdjustHandles="1" noChangeArrowheads="1" noChangeShapeType="1" noTextEdit="1"/>
              </p:cNvSpPr>
              <p:nvPr/>
            </p:nvSpPr>
            <p:spPr>
              <a:xfrm>
                <a:off x="902777" y="5310299"/>
                <a:ext cx="3686496" cy="710194"/>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462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par>
                                <p:cTn id="64" presetID="10" presetClass="entr" presetSubtype="0"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par>
                                <p:cTn id="67" presetID="10"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par>
                                <p:cTn id="70" presetID="10" presetClass="entr" presetSubtype="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wipe(down)">
                                      <p:cBhvr>
                                        <p:cTn id="80" dur="500"/>
                                        <p:tgtEl>
                                          <p:spTgt spid="50"/>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2" grpId="0"/>
      <p:bldP spid="33" grpId="0"/>
      <p:bldP spid="36" grpId="0"/>
      <p:bldP spid="37" grpId="0"/>
      <p:bldP spid="39" grpId="0"/>
      <p:bldP spid="42" grpId="0"/>
      <p:bldP spid="43" grpId="0"/>
      <p:bldP spid="46" grpId="0"/>
      <p:bldP spid="47" grpId="0"/>
      <p:bldP spid="49" grpId="0"/>
      <p:bldP spid="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9B506B-0A10-4EB1-908B-F6A3B75CD04B}"/>
              </a:ext>
            </a:extLst>
          </p:cNvPr>
          <p:cNvSpPr>
            <a:spLocks noGrp="1"/>
          </p:cNvSpPr>
          <p:nvPr>
            <p:ph type="title"/>
          </p:nvPr>
        </p:nvSpPr>
        <p:spPr/>
        <p:txBody>
          <a:bodyPr/>
          <a:lstStyle/>
          <a:p>
            <a:r>
              <a:rPr lang="es-CO"/>
              <a:t>Propagación de información</a:t>
            </a:r>
          </a:p>
        </p:txBody>
      </p:sp>
      <p:sp>
        <p:nvSpPr>
          <p:cNvPr id="7" name="CuadroTexto 6">
            <a:extLst>
              <a:ext uri="{FF2B5EF4-FFF2-40B4-BE49-F238E27FC236}">
                <a16:creationId xmlns:a16="http://schemas.microsoft.com/office/drawing/2014/main" id="{83529B81-FA54-4054-A4C3-C7F723F46CCB}"/>
              </a:ext>
            </a:extLst>
          </p:cNvPr>
          <p:cNvSpPr txBox="1"/>
          <p:nvPr/>
        </p:nvSpPr>
        <p:spPr>
          <a:xfrm>
            <a:off x="324528" y="1354639"/>
            <a:ext cx="11520000" cy="1200329"/>
          </a:xfrm>
          <a:prstGeom prst="rect">
            <a:avLst/>
          </a:prstGeom>
          <a:noFill/>
        </p:spPr>
        <p:txBody>
          <a:bodyPr wrap="square">
            <a:spAutoFit/>
          </a:bodyPr>
          <a:lstStyle/>
          <a:p>
            <a:r>
              <a:rPr lang="es-MX">
                <a:solidFill>
                  <a:schemeClr val="accent2"/>
                </a:solidFill>
              </a:rPr>
              <a:t>Información y virus (contacto) </a:t>
            </a:r>
          </a:p>
          <a:p>
            <a:r>
              <a:rPr lang="es-MX"/>
              <a:t>Tipo Cascada</a:t>
            </a:r>
          </a:p>
          <a:p>
            <a:r>
              <a:rPr lang="es-MX"/>
              <a:t>Torneo:</a:t>
            </a:r>
          </a:p>
          <a:p>
            <a:r>
              <a:rPr lang="es-MX"/>
              <a:t>Cada nodo infecta o no a sus vecinos con una probabilidad p</a:t>
            </a:r>
          </a:p>
        </p:txBody>
      </p:sp>
      <p:cxnSp>
        <p:nvCxnSpPr>
          <p:cNvPr id="8" name="3 Conector recto">
            <a:extLst>
              <a:ext uri="{FF2B5EF4-FFF2-40B4-BE49-F238E27FC236}">
                <a16:creationId xmlns:a16="http://schemas.microsoft.com/office/drawing/2014/main" id="{1C1ABE06-94DE-41E5-BC7C-EA8EB2B7E1E2}"/>
              </a:ext>
            </a:extLst>
          </p:cNvPr>
          <p:cNvCxnSpPr>
            <a:stCxn id="17" idx="7"/>
            <a:endCxn id="23" idx="3"/>
          </p:cNvCxnSpPr>
          <p:nvPr/>
        </p:nvCxnSpPr>
        <p:spPr>
          <a:xfrm flipV="1">
            <a:off x="5245106" y="3698401"/>
            <a:ext cx="850136" cy="397792"/>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9" name="6 Conector recto">
            <a:extLst>
              <a:ext uri="{FF2B5EF4-FFF2-40B4-BE49-F238E27FC236}">
                <a16:creationId xmlns:a16="http://schemas.microsoft.com/office/drawing/2014/main" id="{5D954120-4900-4D2A-94C6-11128B2B912C}"/>
              </a:ext>
            </a:extLst>
          </p:cNvPr>
          <p:cNvCxnSpPr>
            <a:stCxn id="15" idx="6"/>
            <a:endCxn id="21" idx="2"/>
          </p:cNvCxnSpPr>
          <p:nvPr/>
        </p:nvCxnSpPr>
        <p:spPr>
          <a:xfrm flipV="1">
            <a:off x="5478136" y="4800588"/>
            <a:ext cx="1034762" cy="22787"/>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10" name="11 Conector recto">
            <a:extLst>
              <a:ext uri="{FF2B5EF4-FFF2-40B4-BE49-F238E27FC236}">
                <a16:creationId xmlns:a16="http://schemas.microsoft.com/office/drawing/2014/main" id="{7F90BD7A-1FF4-4DB1-88E4-4D442405C46F}"/>
              </a:ext>
            </a:extLst>
          </p:cNvPr>
          <p:cNvCxnSpPr>
            <a:stCxn id="20" idx="1"/>
            <a:endCxn id="19" idx="5"/>
          </p:cNvCxnSpPr>
          <p:nvPr/>
        </p:nvCxnSpPr>
        <p:spPr>
          <a:xfrm flipH="1" flipV="1">
            <a:off x="5247243" y="3661059"/>
            <a:ext cx="685578" cy="444352"/>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11" name="12 Conector recto">
            <a:extLst>
              <a:ext uri="{FF2B5EF4-FFF2-40B4-BE49-F238E27FC236}">
                <a16:creationId xmlns:a16="http://schemas.microsoft.com/office/drawing/2014/main" id="{C035B549-1CC2-43FF-B361-89C328FB58DD}"/>
              </a:ext>
            </a:extLst>
          </p:cNvPr>
          <p:cNvCxnSpPr>
            <a:stCxn id="21" idx="1"/>
            <a:endCxn id="20" idx="5"/>
          </p:cNvCxnSpPr>
          <p:nvPr/>
        </p:nvCxnSpPr>
        <p:spPr>
          <a:xfrm flipH="1" flipV="1">
            <a:off x="6136491" y="4311603"/>
            <a:ext cx="418588" cy="385888"/>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12" name="13 Conector recto">
            <a:extLst>
              <a:ext uri="{FF2B5EF4-FFF2-40B4-BE49-F238E27FC236}">
                <a16:creationId xmlns:a16="http://schemas.microsoft.com/office/drawing/2014/main" id="{CD303CDC-99D9-41ED-86C3-A9EB8CB3D8C9}"/>
              </a:ext>
            </a:extLst>
          </p:cNvPr>
          <p:cNvCxnSpPr>
            <a:stCxn id="17" idx="0"/>
            <a:endCxn id="19" idx="4"/>
          </p:cNvCxnSpPr>
          <p:nvPr/>
        </p:nvCxnSpPr>
        <p:spPr>
          <a:xfrm flipV="1">
            <a:off x="5143272" y="3703763"/>
            <a:ext cx="2137" cy="349726"/>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13" name="14 Conector recto">
            <a:extLst>
              <a:ext uri="{FF2B5EF4-FFF2-40B4-BE49-F238E27FC236}">
                <a16:creationId xmlns:a16="http://schemas.microsoft.com/office/drawing/2014/main" id="{A63D4E31-096A-4B8D-8A4D-E3A5DCC2C3F6}"/>
              </a:ext>
            </a:extLst>
          </p:cNvPr>
          <p:cNvCxnSpPr>
            <a:stCxn id="15" idx="0"/>
            <a:endCxn id="17" idx="4"/>
          </p:cNvCxnSpPr>
          <p:nvPr/>
        </p:nvCxnSpPr>
        <p:spPr>
          <a:xfrm flipH="1" flipV="1">
            <a:off x="5143272" y="4345090"/>
            <a:ext cx="190849" cy="332485"/>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14" name="15 Conector recto">
            <a:extLst>
              <a:ext uri="{FF2B5EF4-FFF2-40B4-BE49-F238E27FC236}">
                <a16:creationId xmlns:a16="http://schemas.microsoft.com/office/drawing/2014/main" id="{280D443F-01F2-4287-8391-C6A3B541E4D3}"/>
              </a:ext>
            </a:extLst>
          </p:cNvPr>
          <p:cNvCxnSpPr>
            <a:stCxn id="22" idx="1"/>
            <a:endCxn id="15" idx="5"/>
          </p:cNvCxnSpPr>
          <p:nvPr/>
        </p:nvCxnSpPr>
        <p:spPr>
          <a:xfrm flipH="1" flipV="1">
            <a:off x="5435955" y="4926470"/>
            <a:ext cx="496866" cy="406592"/>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sp>
        <p:nvSpPr>
          <p:cNvPr id="15" name="18 Elipse">
            <a:extLst>
              <a:ext uri="{FF2B5EF4-FFF2-40B4-BE49-F238E27FC236}">
                <a16:creationId xmlns:a16="http://schemas.microsoft.com/office/drawing/2014/main" id="{3E17022E-6DCB-44F5-82A0-403EBA079C3E}"/>
              </a:ext>
            </a:extLst>
          </p:cNvPr>
          <p:cNvSpPr/>
          <p:nvPr/>
        </p:nvSpPr>
        <p:spPr>
          <a:xfrm>
            <a:off x="5190104" y="4677574"/>
            <a:ext cx="288032" cy="2916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latin typeface="Gill Sans Light"/>
              <a:cs typeface="Gill Sans Light"/>
            </a:endParaRPr>
          </a:p>
        </p:txBody>
      </p:sp>
      <p:sp>
        <p:nvSpPr>
          <p:cNvPr id="16" name="19 Elipse">
            <a:extLst>
              <a:ext uri="{FF2B5EF4-FFF2-40B4-BE49-F238E27FC236}">
                <a16:creationId xmlns:a16="http://schemas.microsoft.com/office/drawing/2014/main" id="{C2D9AB18-0A97-4D98-A48C-571BA4BC904F}"/>
              </a:ext>
            </a:extLst>
          </p:cNvPr>
          <p:cNvSpPr/>
          <p:nvPr/>
        </p:nvSpPr>
        <p:spPr>
          <a:xfrm>
            <a:off x="5187808" y="4678847"/>
            <a:ext cx="290169" cy="291600"/>
          </a:xfrm>
          <a:prstGeom prst="ellipse">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endParaRPr>
          </a:p>
        </p:txBody>
      </p:sp>
      <p:sp>
        <p:nvSpPr>
          <p:cNvPr id="17" name="20 Elipse">
            <a:extLst>
              <a:ext uri="{FF2B5EF4-FFF2-40B4-BE49-F238E27FC236}">
                <a16:creationId xmlns:a16="http://schemas.microsoft.com/office/drawing/2014/main" id="{4A8655FF-3E1D-4A1A-8236-6470D49453BE}"/>
              </a:ext>
            </a:extLst>
          </p:cNvPr>
          <p:cNvSpPr/>
          <p:nvPr/>
        </p:nvSpPr>
        <p:spPr>
          <a:xfrm>
            <a:off x="4999255" y="4053489"/>
            <a:ext cx="288032" cy="2916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latin typeface="Gill Sans Light"/>
              <a:cs typeface="Gill Sans Light"/>
            </a:endParaRPr>
          </a:p>
        </p:txBody>
      </p:sp>
      <p:sp>
        <p:nvSpPr>
          <p:cNvPr id="18" name="23 Elipse">
            <a:extLst>
              <a:ext uri="{FF2B5EF4-FFF2-40B4-BE49-F238E27FC236}">
                <a16:creationId xmlns:a16="http://schemas.microsoft.com/office/drawing/2014/main" id="{CA64503A-3148-4C12-B8EF-758F79D36228}"/>
              </a:ext>
            </a:extLst>
          </p:cNvPr>
          <p:cNvSpPr/>
          <p:nvPr/>
        </p:nvSpPr>
        <p:spPr>
          <a:xfrm>
            <a:off x="4999257" y="4053489"/>
            <a:ext cx="290169" cy="291600"/>
          </a:xfrm>
          <a:prstGeom prst="ellipse">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endParaRPr>
          </a:p>
        </p:txBody>
      </p:sp>
      <p:sp>
        <p:nvSpPr>
          <p:cNvPr id="19" name="28 Elipse">
            <a:extLst>
              <a:ext uri="{FF2B5EF4-FFF2-40B4-BE49-F238E27FC236}">
                <a16:creationId xmlns:a16="http://schemas.microsoft.com/office/drawing/2014/main" id="{1C6BA276-E117-4FBA-8AB4-8572B38FECB3}"/>
              </a:ext>
            </a:extLst>
          </p:cNvPr>
          <p:cNvSpPr/>
          <p:nvPr/>
        </p:nvSpPr>
        <p:spPr>
          <a:xfrm>
            <a:off x="5001392" y="3412163"/>
            <a:ext cx="288032" cy="2916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latin typeface="Gill Sans Light"/>
              <a:cs typeface="Gill Sans Light"/>
            </a:endParaRPr>
          </a:p>
        </p:txBody>
      </p:sp>
      <p:sp>
        <p:nvSpPr>
          <p:cNvPr id="20" name="31 Elipse">
            <a:extLst>
              <a:ext uri="{FF2B5EF4-FFF2-40B4-BE49-F238E27FC236}">
                <a16:creationId xmlns:a16="http://schemas.microsoft.com/office/drawing/2014/main" id="{713B5B71-B45C-49D0-964D-2732F8B45DE8}"/>
              </a:ext>
            </a:extLst>
          </p:cNvPr>
          <p:cNvSpPr/>
          <p:nvPr/>
        </p:nvSpPr>
        <p:spPr>
          <a:xfrm>
            <a:off x="5890640" y="4062707"/>
            <a:ext cx="288032" cy="2916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latin typeface="Gill Sans Light"/>
              <a:cs typeface="Gill Sans Light"/>
            </a:endParaRPr>
          </a:p>
        </p:txBody>
      </p:sp>
      <p:sp>
        <p:nvSpPr>
          <p:cNvPr id="21" name="32 Elipse">
            <a:extLst>
              <a:ext uri="{FF2B5EF4-FFF2-40B4-BE49-F238E27FC236}">
                <a16:creationId xmlns:a16="http://schemas.microsoft.com/office/drawing/2014/main" id="{38C79500-A32F-4FB1-B8CA-59F09C6C2787}"/>
              </a:ext>
            </a:extLst>
          </p:cNvPr>
          <p:cNvSpPr/>
          <p:nvPr/>
        </p:nvSpPr>
        <p:spPr>
          <a:xfrm>
            <a:off x="6512898" y="4654787"/>
            <a:ext cx="288032" cy="2916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latin typeface="Gill Sans Light"/>
              <a:cs typeface="Gill Sans Light"/>
            </a:endParaRPr>
          </a:p>
        </p:txBody>
      </p:sp>
      <p:sp>
        <p:nvSpPr>
          <p:cNvPr id="22" name="33 Elipse">
            <a:extLst>
              <a:ext uri="{FF2B5EF4-FFF2-40B4-BE49-F238E27FC236}">
                <a16:creationId xmlns:a16="http://schemas.microsoft.com/office/drawing/2014/main" id="{4AD9C7E9-63E2-4632-B99A-5A0B881557B5}"/>
              </a:ext>
            </a:extLst>
          </p:cNvPr>
          <p:cNvSpPr/>
          <p:nvPr/>
        </p:nvSpPr>
        <p:spPr>
          <a:xfrm>
            <a:off x="5890640" y="5290358"/>
            <a:ext cx="288032" cy="2916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latin typeface="Gill Sans Light"/>
              <a:cs typeface="Gill Sans Light"/>
            </a:endParaRPr>
          </a:p>
        </p:txBody>
      </p:sp>
      <p:sp>
        <p:nvSpPr>
          <p:cNvPr id="23" name="34 Elipse">
            <a:extLst>
              <a:ext uri="{FF2B5EF4-FFF2-40B4-BE49-F238E27FC236}">
                <a16:creationId xmlns:a16="http://schemas.microsoft.com/office/drawing/2014/main" id="{0362037E-0D7D-469C-9667-9D684F672C31}"/>
              </a:ext>
            </a:extLst>
          </p:cNvPr>
          <p:cNvSpPr/>
          <p:nvPr/>
        </p:nvSpPr>
        <p:spPr>
          <a:xfrm>
            <a:off x="6053061" y="3449505"/>
            <a:ext cx="288032" cy="2916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latin typeface="Gill Sans Light"/>
              <a:cs typeface="Gill Sans Light"/>
            </a:endParaRPr>
          </a:p>
        </p:txBody>
      </p:sp>
      <p:sp>
        <p:nvSpPr>
          <p:cNvPr id="24" name="41 CuadroTexto">
            <a:extLst>
              <a:ext uri="{FF2B5EF4-FFF2-40B4-BE49-F238E27FC236}">
                <a16:creationId xmlns:a16="http://schemas.microsoft.com/office/drawing/2014/main" id="{E89D5633-AA4A-4296-93AE-872F05B13A1E}"/>
              </a:ext>
            </a:extLst>
          </p:cNvPr>
          <p:cNvSpPr txBox="1"/>
          <p:nvPr/>
        </p:nvSpPr>
        <p:spPr>
          <a:xfrm>
            <a:off x="6448822" y="3486333"/>
            <a:ext cx="359856" cy="369332"/>
          </a:xfrm>
          <a:prstGeom prst="rect">
            <a:avLst/>
          </a:prstGeom>
          <a:noFill/>
        </p:spPr>
        <p:txBody>
          <a:bodyPr wrap="square" rtlCol="0">
            <a:spAutoFit/>
          </a:bodyPr>
          <a:lstStyle/>
          <a:p>
            <a:endParaRPr lang="es-ES"/>
          </a:p>
        </p:txBody>
      </p:sp>
      <p:sp>
        <p:nvSpPr>
          <p:cNvPr id="25" name="42 CuadroTexto">
            <a:extLst>
              <a:ext uri="{FF2B5EF4-FFF2-40B4-BE49-F238E27FC236}">
                <a16:creationId xmlns:a16="http://schemas.microsoft.com/office/drawing/2014/main" id="{320B5ED9-5A4E-4275-84E9-3C0FC8A9E2E2}"/>
              </a:ext>
            </a:extLst>
          </p:cNvPr>
          <p:cNvSpPr txBox="1"/>
          <p:nvPr/>
        </p:nvSpPr>
        <p:spPr>
          <a:xfrm>
            <a:off x="5368518" y="4188411"/>
            <a:ext cx="359856" cy="369332"/>
          </a:xfrm>
          <a:prstGeom prst="rect">
            <a:avLst/>
          </a:prstGeom>
          <a:noFill/>
        </p:spPr>
        <p:txBody>
          <a:bodyPr wrap="square" rtlCol="0">
            <a:spAutoFit/>
          </a:bodyPr>
          <a:lstStyle/>
          <a:p>
            <a:endParaRPr lang="es-ES"/>
          </a:p>
        </p:txBody>
      </p:sp>
      <p:cxnSp>
        <p:nvCxnSpPr>
          <p:cNvPr id="26" name="29 Conector recto">
            <a:extLst>
              <a:ext uri="{FF2B5EF4-FFF2-40B4-BE49-F238E27FC236}">
                <a16:creationId xmlns:a16="http://schemas.microsoft.com/office/drawing/2014/main" id="{94B8B8E5-9DFE-4003-9F94-EBCB3365A203}"/>
              </a:ext>
            </a:extLst>
          </p:cNvPr>
          <p:cNvCxnSpPr>
            <a:stCxn id="16" idx="0"/>
            <a:endCxn id="18" idx="4"/>
          </p:cNvCxnSpPr>
          <p:nvPr/>
        </p:nvCxnSpPr>
        <p:spPr>
          <a:xfrm flipH="1" flipV="1">
            <a:off x="5144342" y="4345089"/>
            <a:ext cx="188551" cy="333758"/>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27" name="35 Conector recto">
            <a:extLst>
              <a:ext uri="{FF2B5EF4-FFF2-40B4-BE49-F238E27FC236}">
                <a16:creationId xmlns:a16="http://schemas.microsoft.com/office/drawing/2014/main" id="{BD0A4E22-3BBE-41D7-B4FA-645A92CCACFD}"/>
              </a:ext>
            </a:extLst>
          </p:cNvPr>
          <p:cNvCxnSpPr>
            <a:stCxn id="23" idx="3"/>
            <a:endCxn id="18" idx="7"/>
          </p:cNvCxnSpPr>
          <p:nvPr/>
        </p:nvCxnSpPr>
        <p:spPr>
          <a:xfrm flipH="1">
            <a:off x="5246932" y="3698401"/>
            <a:ext cx="848311" cy="397792"/>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sp>
        <p:nvSpPr>
          <p:cNvPr id="28" name="9 CuadroTexto">
            <a:extLst>
              <a:ext uri="{FF2B5EF4-FFF2-40B4-BE49-F238E27FC236}">
                <a16:creationId xmlns:a16="http://schemas.microsoft.com/office/drawing/2014/main" id="{B256E163-1ACF-4FAC-9B0A-8AA0D3AE1542}"/>
              </a:ext>
            </a:extLst>
          </p:cNvPr>
          <p:cNvSpPr txBox="1"/>
          <p:nvPr/>
        </p:nvSpPr>
        <p:spPr>
          <a:xfrm>
            <a:off x="5590032" y="3484171"/>
            <a:ext cx="138342" cy="369332"/>
          </a:xfrm>
          <a:prstGeom prst="rect">
            <a:avLst/>
          </a:prstGeom>
          <a:noFill/>
        </p:spPr>
        <p:txBody>
          <a:bodyPr wrap="square" rtlCol="0">
            <a:spAutoFit/>
          </a:bodyPr>
          <a:lstStyle/>
          <a:p>
            <a:r>
              <a:rPr lang="es-CO"/>
              <a:t>p</a:t>
            </a:r>
            <a:endParaRPr lang="es-ES"/>
          </a:p>
        </p:txBody>
      </p:sp>
      <p:sp>
        <p:nvSpPr>
          <p:cNvPr id="29" name="36 CuadroTexto">
            <a:extLst>
              <a:ext uri="{FF2B5EF4-FFF2-40B4-BE49-F238E27FC236}">
                <a16:creationId xmlns:a16="http://schemas.microsoft.com/office/drawing/2014/main" id="{FAD62857-B59A-4AAE-AA8B-4E249F470D66}"/>
              </a:ext>
            </a:extLst>
          </p:cNvPr>
          <p:cNvSpPr txBox="1"/>
          <p:nvPr/>
        </p:nvSpPr>
        <p:spPr>
          <a:xfrm>
            <a:off x="4783231" y="3726861"/>
            <a:ext cx="138342" cy="369332"/>
          </a:xfrm>
          <a:prstGeom prst="rect">
            <a:avLst/>
          </a:prstGeom>
          <a:noFill/>
        </p:spPr>
        <p:txBody>
          <a:bodyPr wrap="square" rtlCol="0">
            <a:spAutoFit/>
          </a:bodyPr>
          <a:lstStyle/>
          <a:p>
            <a:r>
              <a:rPr lang="es-CO"/>
              <a:t>p</a:t>
            </a:r>
            <a:endParaRPr lang="es-ES"/>
          </a:p>
        </p:txBody>
      </p:sp>
      <p:sp>
        <p:nvSpPr>
          <p:cNvPr id="30" name="37 CuadroTexto">
            <a:extLst>
              <a:ext uri="{FF2B5EF4-FFF2-40B4-BE49-F238E27FC236}">
                <a16:creationId xmlns:a16="http://schemas.microsoft.com/office/drawing/2014/main" id="{677ACED9-EE25-43C2-81D1-276BF3ABE5DE}"/>
              </a:ext>
            </a:extLst>
          </p:cNvPr>
          <p:cNvSpPr txBox="1"/>
          <p:nvPr/>
        </p:nvSpPr>
        <p:spPr>
          <a:xfrm>
            <a:off x="4949732" y="4410077"/>
            <a:ext cx="138342" cy="369332"/>
          </a:xfrm>
          <a:prstGeom prst="rect">
            <a:avLst/>
          </a:prstGeom>
          <a:noFill/>
        </p:spPr>
        <p:txBody>
          <a:bodyPr wrap="square" rtlCol="0">
            <a:spAutoFit/>
          </a:bodyPr>
          <a:lstStyle/>
          <a:p>
            <a:r>
              <a:rPr lang="es-CO"/>
              <a:t>p</a:t>
            </a:r>
            <a:endParaRPr lang="es-ES"/>
          </a:p>
        </p:txBody>
      </p:sp>
    </p:spTree>
    <p:extLst>
      <p:ext uri="{BB962C8B-B14F-4D97-AF65-F5344CB8AC3E}">
        <p14:creationId xmlns:p14="http://schemas.microsoft.com/office/powerpoint/2010/main" val="309864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4"/>
                                        </p:tgtEl>
                                      </p:cBhvr>
                                    </p:animEffect>
                                    <p:set>
                                      <p:cBhvr>
                                        <p:cTn id="27" dur="1" fill="hold">
                                          <p:stCondLst>
                                            <p:cond delay="499"/>
                                          </p:stCondLst>
                                        </p:cTn>
                                        <p:tgtEl>
                                          <p:spTgt spid="2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4" grpId="0"/>
      <p:bldP spid="24" grpId="1"/>
      <p:bldP spid="25" grpId="0"/>
      <p:bldP spid="25" grpId="1"/>
      <p:bldP spid="28" grpId="0"/>
      <p:bldP spid="29"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C2E9C09-D74D-4620-8C62-00492902E327}"/>
              </a:ext>
            </a:extLst>
          </p:cNvPr>
          <p:cNvPicPr>
            <a:picLocks noChangeAspect="1"/>
          </p:cNvPicPr>
          <p:nvPr/>
        </p:nvPicPr>
        <p:blipFill>
          <a:blip r:embed="rId2"/>
          <a:stretch>
            <a:fillRect/>
          </a:stretch>
        </p:blipFill>
        <p:spPr>
          <a:xfrm>
            <a:off x="247650" y="538162"/>
            <a:ext cx="11696700" cy="5781675"/>
          </a:xfrm>
          <a:prstGeom prst="rect">
            <a:avLst/>
          </a:prstGeom>
        </p:spPr>
      </p:pic>
    </p:spTree>
    <p:extLst>
      <p:ext uri="{BB962C8B-B14F-4D97-AF65-F5344CB8AC3E}">
        <p14:creationId xmlns:p14="http://schemas.microsoft.com/office/powerpoint/2010/main" val="1411365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 name="38 Conector recto">
            <a:extLst>
              <a:ext uri="{FF2B5EF4-FFF2-40B4-BE49-F238E27FC236}">
                <a16:creationId xmlns:a16="http://schemas.microsoft.com/office/drawing/2014/main" id="{D477E6E8-C600-4A19-9F9F-2E7F27199344}"/>
              </a:ext>
            </a:extLst>
          </p:cNvPr>
          <p:cNvCxnSpPr>
            <a:stCxn id="90" idx="7"/>
            <a:endCxn id="104" idx="3"/>
          </p:cNvCxnSpPr>
          <p:nvPr/>
        </p:nvCxnSpPr>
        <p:spPr>
          <a:xfrm flipV="1">
            <a:off x="9152169" y="2972667"/>
            <a:ext cx="1133515" cy="530389"/>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74" name="28 Conector recto">
            <a:extLst>
              <a:ext uri="{FF2B5EF4-FFF2-40B4-BE49-F238E27FC236}">
                <a16:creationId xmlns:a16="http://schemas.microsoft.com/office/drawing/2014/main" id="{FE59FB71-AC1B-4218-AB85-EA2EBF03FC9E}"/>
              </a:ext>
            </a:extLst>
          </p:cNvPr>
          <p:cNvCxnSpPr>
            <a:stCxn id="91" idx="5"/>
            <a:endCxn id="95" idx="1"/>
          </p:cNvCxnSpPr>
          <p:nvPr/>
        </p:nvCxnSpPr>
        <p:spPr>
          <a:xfrm>
            <a:off x="7192868" y="4764376"/>
            <a:ext cx="352029" cy="292845"/>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75" name="30 Conector recto">
            <a:extLst>
              <a:ext uri="{FF2B5EF4-FFF2-40B4-BE49-F238E27FC236}">
                <a16:creationId xmlns:a16="http://schemas.microsoft.com/office/drawing/2014/main" id="{3AD4ECA9-5A8A-4811-ADF0-AFCAD016455E}"/>
              </a:ext>
            </a:extLst>
          </p:cNvPr>
          <p:cNvCxnSpPr>
            <a:endCxn id="88" idx="2"/>
          </p:cNvCxnSpPr>
          <p:nvPr/>
        </p:nvCxnSpPr>
        <p:spPr>
          <a:xfrm>
            <a:off x="8264932" y="4344937"/>
            <a:ext cx="813901" cy="127695"/>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76" name="32 Conector recto">
            <a:extLst>
              <a:ext uri="{FF2B5EF4-FFF2-40B4-BE49-F238E27FC236}">
                <a16:creationId xmlns:a16="http://schemas.microsoft.com/office/drawing/2014/main" id="{77578E7A-2494-419C-BF1B-7C0BC1453F51}"/>
              </a:ext>
            </a:extLst>
          </p:cNvPr>
          <p:cNvCxnSpPr>
            <a:stCxn id="88" idx="6"/>
            <a:endCxn id="102" idx="2"/>
          </p:cNvCxnSpPr>
          <p:nvPr/>
        </p:nvCxnSpPr>
        <p:spPr>
          <a:xfrm flipV="1">
            <a:off x="9462876" y="4442249"/>
            <a:ext cx="1379683" cy="30383"/>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77" name="34 Conector recto">
            <a:extLst>
              <a:ext uri="{FF2B5EF4-FFF2-40B4-BE49-F238E27FC236}">
                <a16:creationId xmlns:a16="http://schemas.microsoft.com/office/drawing/2014/main" id="{2511D021-0E6D-4BFE-932A-71FD2D1491AD}"/>
              </a:ext>
            </a:extLst>
          </p:cNvPr>
          <p:cNvCxnSpPr>
            <a:stCxn id="99" idx="6"/>
            <a:endCxn id="90" idx="2"/>
          </p:cNvCxnSpPr>
          <p:nvPr/>
        </p:nvCxnSpPr>
        <p:spPr>
          <a:xfrm>
            <a:off x="7872699" y="3361565"/>
            <a:ext cx="951669" cy="278953"/>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78" name="35 Conector recto">
            <a:extLst>
              <a:ext uri="{FF2B5EF4-FFF2-40B4-BE49-F238E27FC236}">
                <a16:creationId xmlns:a16="http://schemas.microsoft.com/office/drawing/2014/main" id="{F2F02BC5-B1CC-4EEB-9592-4C2E9B6E40E3}"/>
              </a:ext>
            </a:extLst>
          </p:cNvPr>
          <p:cNvCxnSpPr>
            <a:stCxn id="97" idx="6"/>
            <a:endCxn id="99" idx="2"/>
          </p:cNvCxnSpPr>
          <p:nvPr/>
        </p:nvCxnSpPr>
        <p:spPr>
          <a:xfrm flipV="1">
            <a:off x="6248573" y="3361565"/>
            <a:ext cx="1240084" cy="278953"/>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79" name="36 Conector recto">
            <a:extLst>
              <a:ext uri="{FF2B5EF4-FFF2-40B4-BE49-F238E27FC236}">
                <a16:creationId xmlns:a16="http://schemas.microsoft.com/office/drawing/2014/main" id="{01C03040-A741-4CEF-A20D-2003BB7A840F}"/>
              </a:ext>
            </a:extLst>
          </p:cNvPr>
          <p:cNvCxnSpPr>
            <a:stCxn id="97" idx="5"/>
            <a:endCxn id="91" idx="1"/>
          </p:cNvCxnSpPr>
          <p:nvPr/>
        </p:nvCxnSpPr>
        <p:spPr>
          <a:xfrm>
            <a:off x="6192332" y="3777979"/>
            <a:ext cx="728977" cy="711475"/>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80" name="37 Conector recto">
            <a:extLst>
              <a:ext uri="{FF2B5EF4-FFF2-40B4-BE49-F238E27FC236}">
                <a16:creationId xmlns:a16="http://schemas.microsoft.com/office/drawing/2014/main" id="{ABD3000F-6106-40B4-B512-1410E300B4A0}"/>
              </a:ext>
            </a:extLst>
          </p:cNvPr>
          <p:cNvCxnSpPr>
            <a:stCxn id="99" idx="4"/>
            <a:endCxn id="91" idx="0"/>
          </p:cNvCxnSpPr>
          <p:nvPr/>
        </p:nvCxnSpPr>
        <p:spPr>
          <a:xfrm flipH="1">
            <a:off x="7057088" y="3555965"/>
            <a:ext cx="623589" cy="876551"/>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81" name="39 Conector recto">
            <a:extLst>
              <a:ext uri="{FF2B5EF4-FFF2-40B4-BE49-F238E27FC236}">
                <a16:creationId xmlns:a16="http://schemas.microsoft.com/office/drawing/2014/main" id="{B5AA8C55-B3A7-49F2-8929-3480F2C9A435}"/>
              </a:ext>
            </a:extLst>
          </p:cNvPr>
          <p:cNvCxnSpPr>
            <a:stCxn id="101" idx="1"/>
            <a:endCxn id="98" idx="5"/>
          </p:cNvCxnSpPr>
          <p:nvPr/>
        </p:nvCxnSpPr>
        <p:spPr>
          <a:xfrm flipH="1" flipV="1">
            <a:off x="9155019" y="2922878"/>
            <a:ext cx="914104" cy="592469"/>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82" name="40 Conector recto">
            <a:extLst>
              <a:ext uri="{FF2B5EF4-FFF2-40B4-BE49-F238E27FC236}">
                <a16:creationId xmlns:a16="http://schemas.microsoft.com/office/drawing/2014/main" id="{ABD3AA74-E8AC-4B32-A2D1-1DC8FBA1C08A}"/>
              </a:ext>
            </a:extLst>
          </p:cNvPr>
          <p:cNvCxnSpPr>
            <a:stCxn id="102" idx="1"/>
            <a:endCxn id="101" idx="5"/>
          </p:cNvCxnSpPr>
          <p:nvPr/>
        </p:nvCxnSpPr>
        <p:spPr>
          <a:xfrm flipH="1" flipV="1">
            <a:off x="10340683" y="3790270"/>
            <a:ext cx="558117" cy="514517"/>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83" name="41 Conector recto">
            <a:extLst>
              <a:ext uri="{FF2B5EF4-FFF2-40B4-BE49-F238E27FC236}">
                <a16:creationId xmlns:a16="http://schemas.microsoft.com/office/drawing/2014/main" id="{FEBB7FB4-0577-4562-9E20-4A40C5E1FA70}"/>
              </a:ext>
            </a:extLst>
          </p:cNvPr>
          <p:cNvCxnSpPr>
            <a:stCxn id="90" idx="0"/>
            <a:endCxn id="98" idx="4"/>
          </p:cNvCxnSpPr>
          <p:nvPr/>
        </p:nvCxnSpPr>
        <p:spPr>
          <a:xfrm flipV="1">
            <a:off x="9016390" y="2979816"/>
            <a:ext cx="2849" cy="466301"/>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84" name="42 Conector recto">
            <a:extLst>
              <a:ext uri="{FF2B5EF4-FFF2-40B4-BE49-F238E27FC236}">
                <a16:creationId xmlns:a16="http://schemas.microsoft.com/office/drawing/2014/main" id="{0D0E7882-0F41-4D12-B7E8-4803BE29B990}"/>
              </a:ext>
            </a:extLst>
          </p:cNvPr>
          <p:cNvCxnSpPr>
            <a:stCxn id="88" idx="0"/>
            <a:endCxn id="90" idx="4"/>
          </p:cNvCxnSpPr>
          <p:nvPr/>
        </p:nvCxnSpPr>
        <p:spPr>
          <a:xfrm flipH="1" flipV="1">
            <a:off x="9016390" y="3834918"/>
            <a:ext cx="254465" cy="443313"/>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85" name="43 Conector recto">
            <a:extLst>
              <a:ext uri="{FF2B5EF4-FFF2-40B4-BE49-F238E27FC236}">
                <a16:creationId xmlns:a16="http://schemas.microsoft.com/office/drawing/2014/main" id="{EAC6AB1E-9525-4C92-A665-9292CAE165D7}"/>
              </a:ext>
            </a:extLst>
          </p:cNvPr>
          <p:cNvCxnSpPr>
            <a:stCxn id="103" idx="1"/>
            <a:endCxn id="88" idx="5"/>
          </p:cNvCxnSpPr>
          <p:nvPr/>
        </p:nvCxnSpPr>
        <p:spPr>
          <a:xfrm flipH="1" flipV="1">
            <a:off x="9406635" y="4610092"/>
            <a:ext cx="662488" cy="542123"/>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86" name="44 Conector recto">
            <a:extLst>
              <a:ext uri="{FF2B5EF4-FFF2-40B4-BE49-F238E27FC236}">
                <a16:creationId xmlns:a16="http://schemas.microsoft.com/office/drawing/2014/main" id="{8008D65D-6AC5-4D8E-8876-32E038306FE6}"/>
              </a:ext>
            </a:extLst>
          </p:cNvPr>
          <p:cNvCxnSpPr>
            <a:stCxn id="103" idx="2"/>
            <a:endCxn id="96" idx="6"/>
          </p:cNvCxnSpPr>
          <p:nvPr/>
        </p:nvCxnSpPr>
        <p:spPr>
          <a:xfrm flipH="1">
            <a:off x="8896617" y="5289677"/>
            <a:ext cx="1116265" cy="25980"/>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87" name="45 Conector recto">
            <a:extLst>
              <a:ext uri="{FF2B5EF4-FFF2-40B4-BE49-F238E27FC236}">
                <a16:creationId xmlns:a16="http://schemas.microsoft.com/office/drawing/2014/main" id="{A19A158F-5556-4D74-AA08-C9A448E40D13}"/>
              </a:ext>
            </a:extLst>
          </p:cNvPr>
          <p:cNvCxnSpPr>
            <a:stCxn id="100" idx="4"/>
            <a:endCxn id="96" idx="0"/>
          </p:cNvCxnSpPr>
          <p:nvPr/>
        </p:nvCxnSpPr>
        <p:spPr>
          <a:xfrm>
            <a:off x="8077613" y="4556880"/>
            <a:ext cx="626983" cy="564377"/>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sp>
        <p:nvSpPr>
          <p:cNvPr id="88" name="18 Elipse">
            <a:extLst>
              <a:ext uri="{FF2B5EF4-FFF2-40B4-BE49-F238E27FC236}">
                <a16:creationId xmlns:a16="http://schemas.microsoft.com/office/drawing/2014/main" id="{5EEAE814-8C20-42D3-991B-DCA71DA9F6CE}"/>
              </a:ext>
            </a:extLst>
          </p:cNvPr>
          <p:cNvSpPr/>
          <p:nvPr/>
        </p:nvSpPr>
        <p:spPr>
          <a:xfrm>
            <a:off x="9078833" y="4278231"/>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89" name="72 Elipse">
            <a:extLst>
              <a:ext uri="{FF2B5EF4-FFF2-40B4-BE49-F238E27FC236}">
                <a16:creationId xmlns:a16="http://schemas.microsoft.com/office/drawing/2014/main" id="{EA765743-742E-42FC-A13A-16F098460DF7}"/>
              </a:ext>
            </a:extLst>
          </p:cNvPr>
          <p:cNvSpPr/>
          <p:nvPr/>
        </p:nvSpPr>
        <p:spPr>
          <a:xfrm>
            <a:off x="9075771" y="4279928"/>
            <a:ext cx="386892" cy="388800"/>
          </a:xfrm>
          <a:prstGeom prst="ellipse">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endParaRPr>
          </a:p>
        </p:txBody>
      </p:sp>
      <p:sp>
        <p:nvSpPr>
          <p:cNvPr id="90" name="16 Elipse">
            <a:extLst>
              <a:ext uri="{FF2B5EF4-FFF2-40B4-BE49-F238E27FC236}">
                <a16:creationId xmlns:a16="http://schemas.microsoft.com/office/drawing/2014/main" id="{11951936-67DA-4D70-825A-2C492C5B8A49}"/>
              </a:ext>
            </a:extLst>
          </p:cNvPr>
          <p:cNvSpPr/>
          <p:nvPr/>
        </p:nvSpPr>
        <p:spPr>
          <a:xfrm>
            <a:off x="8824368" y="3446117"/>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91" name="5 Elipse">
            <a:extLst>
              <a:ext uri="{FF2B5EF4-FFF2-40B4-BE49-F238E27FC236}">
                <a16:creationId xmlns:a16="http://schemas.microsoft.com/office/drawing/2014/main" id="{9A4FD72E-1EFC-42ED-B588-7C4B42406A4F}"/>
              </a:ext>
            </a:extLst>
          </p:cNvPr>
          <p:cNvSpPr/>
          <p:nvPr/>
        </p:nvSpPr>
        <p:spPr>
          <a:xfrm>
            <a:off x="6865067" y="4432515"/>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92" name="63 Elipse">
            <a:extLst>
              <a:ext uri="{FF2B5EF4-FFF2-40B4-BE49-F238E27FC236}">
                <a16:creationId xmlns:a16="http://schemas.microsoft.com/office/drawing/2014/main" id="{EA7F307C-1D3A-4E88-96C3-95E5D8836306}"/>
              </a:ext>
            </a:extLst>
          </p:cNvPr>
          <p:cNvSpPr/>
          <p:nvPr/>
        </p:nvSpPr>
        <p:spPr>
          <a:xfrm>
            <a:off x="6866568" y="4432515"/>
            <a:ext cx="384043" cy="388800"/>
          </a:xfrm>
          <a:prstGeom prst="ellipse">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endParaRPr>
          </a:p>
        </p:txBody>
      </p:sp>
      <p:sp>
        <p:nvSpPr>
          <p:cNvPr id="93" name="64 Elipse">
            <a:extLst>
              <a:ext uri="{FF2B5EF4-FFF2-40B4-BE49-F238E27FC236}">
                <a16:creationId xmlns:a16="http://schemas.microsoft.com/office/drawing/2014/main" id="{0F8496D1-8091-4B01-B73E-79FDAEC3ED28}"/>
              </a:ext>
            </a:extLst>
          </p:cNvPr>
          <p:cNvSpPr/>
          <p:nvPr/>
        </p:nvSpPr>
        <p:spPr>
          <a:xfrm>
            <a:off x="8824370" y="3446117"/>
            <a:ext cx="386892" cy="388800"/>
          </a:xfrm>
          <a:prstGeom prst="ellipse">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endParaRPr>
          </a:p>
        </p:txBody>
      </p:sp>
      <p:sp>
        <p:nvSpPr>
          <p:cNvPr id="94" name="3 Elipse">
            <a:extLst>
              <a:ext uri="{FF2B5EF4-FFF2-40B4-BE49-F238E27FC236}">
                <a16:creationId xmlns:a16="http://schemas.microsoft.com/office/drawing/2014/main" id="{8486D57D-8BA0-48B2-BADA-441CBEB4ACE3}"/>
              </a:ext>
            </a:extLst>
          </p:cNvPr>
          <p:cNvSpPr/>
          <p:nvPr/>
        </p:nvSpPr>
        <p:spPr>
          <a:xfrm>
            <a:off x="6395491" y="1759885"/>
            <a:ext cx="853619" cy="792088"/>
          </a:xfrm>
          <a:prstGeom prst="ellipse">
            <a:avLst/>
          </a:prstGeom>
          <a:solidFill>
            <a:schemeClr val="bg1"/>
          </a:solidFill>
          <a:ln w="38100" cmpd="sng">
            <a:noFill/>
          </a:ln>
        </p:spPr>
        <p:style>
          <a:lnRef idx="2">
            <a:schemeClr val="dk1"/>
          </a:lnRef>
          <a:fillRef idx="1">
            <a:schemeClr val="lt1"/>
          </a:fillRef>
          <a:effectRef idx="0">
            <a:schemeClr val="dk1"/>
          </a:effectRef>
          <a:fontRef idx="minor">
            <a:schemeClr val="dk1"/>
          </a:fontRef>
        </p:style>
        <p:txBody>
          <a:bodyPr rtlCol="0" anchor="ctr"/>
          <a:lstStyle/>
          <a:p>
            <a:pPr algn="ctr"/>
            <a:r>
              <a:rPr lang="es-ES" sz="3733" i="1">
                <a:ln>
                  <a:solidFill>
                    <a:schemeClr val="tx1"/>
                  </a:solidFill>
                </a:ln>
                <a:solidFill>
                  <a:schemeClr val="tx1"/>
                </a:solidFill>
                <a:cs typeface="Times New Roman"/>
              </a:rPr>
              <a:t>S</a:t>
            </a:r>
          </a:p>
        </p:txBody>
      </p:sp>
      <p:sp>
        <p:nvSpPr>
          <p:cNvPr id="95" name="10 Elipse">
            <a:extLst>
              <a:ext uri="{FF2B5EF4-FFF2-40B4-BE49-F238E27FC236}">
                <a16:creationId xmlns:a16="http://schemas.microsoft.com/office/drawing/2014/main" id="{F82093E9-9288-4F83-A4C5-AB8441990F9F}"/>
              </a:ext>
            </a:extLst>
          </p:cNvPr>
          <p:cNvSpPr/>
          <p:nvPr/>
        </p:nvSpPr>
        <p:spPr>
          <a:xfrm>
            <a:off x="7488656" y="5000283"/>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96" name="11 Elipse">
            <a:extLst>
              <a:ext uri="{FF2B5EF4-FFF2-40B4-BE49-F238E27FC236}">
                <a16:creationId xmlns:a16="http://schemas.microsoft.com/office/drawing/2014/main" id="{045EB3EF-05C6-4751-975B-E22B91F26822}"/>
              </a:ext>
            </a:extLst>
          </p:cNvPr>
          <p:cNvSpPr/>
          <p:nvPr/>
        </p:nvSpPr>
        <p:spPr>
          <a:xfrm>
            <a:off x="8512573" y="5121256"/>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97" name="12 Elipse">
            <a:extLst>
              <a:ext uri="{FF2B5EF4-FFF2-40B4-BE49-F238E27FC236}">
                <a16:creationId xmlns:a16="http://schemas.microsoft.com/office/drawing/2014/main" id="{E6DEA211-E921-4CF5-9F2E-A8BB8AA4B33A}"/>
              </a:ext>
            </a:extLst>
          </p:cNvPr>
          <p:cNvSpPr/>
          <p:nvPr/>
        </p:nvSpPr>
        <p:spPr>
          <a:xfrm>
            <a:off x="5864529" y="3446117"/>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98" name="14 Elipse">
            <a:extLst>
              <a:ext uri="{FF2B5EF4-FFF2-40B4-BE49-F238E27FC236}">
                <a16:creationId xmlns:a16="http://schemas.microsoft.com/office/drawing/2014/main" id="{C8C48C6C-D429-4794-86D3-9FC7C747D949}"/>
              </a:ext>
            </a:extLst>
          </p:cNvPr>
          <p:cNvSpPr/>
          <p:nvPr/>
        </p:nvSpPr>
        <p:spPr>
          <a:xfrm>
            <a:off x="8827217" y="2591016"/>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99" name="15 Elipse">
            <a:extLst>
              <a:ext uri="{FF2B5EF4-FFF2-40B4-BE49-F238E27FC236}">
                <a16:creationId xmlns:a16="http://schemas.microsoft.com/office/drawing/2014/main" id="{30FC9CCF-AFFE-446C-AA3A-C460117459F7}"/>
              </a:ext>
            </a:extLst>
          </p:cNvPr>
          <p:cNvSpPr/>
          <p:nvPr/>
        </p:nvSpPr>
        <p:spPr>
          <a:xfrm>
            <a:off x="7488656" y="3167164"/>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100" name="13 Elipse">
            <a:extLst>
              <a:ext uri="{FF2B5EF4-FFF2-40B4-BE49-F238E27FC236}">
                <a16:creationId xmlns:a16="http://schemas.microsoft.com/office/drawing/2014/main" id="{26F7BEA0-C216-4B83-A2D1-1D9675672959}"/>
              </a:ext>
            </a:extLst>
          </p:cNvPr>
          <p:cNvSpPr/>
          <p:nvPr/>
        </p:nvSpPr>
        <p:spPr>
          <a:xfrm>
            <a:off x="7885591" y="4168079"/>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101" name="17 Elipse">
            <a:extLst>
              <a:ext uri="{FF2B5EF4-FFF2-40B4-BE49-F238E27FC236}">
                <a16:creationId xmlns:a16="http://schemas.microsoft.com/office/drawing/2014/main" id="{6883AE78-E0CC-4164-8AEB-1B48FBC22AFE}"/>
              </a:ext>
            </a:extLst>
          </p:cNvPr>
          <p:cNvSpPr/>
          <p:nvPr/>
        </p:nvSpPr>
        <p:spPr>
          <a:xfrm>
            <a:off x="10012881" y="3458408"/>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102" name="19 Elipse">
            <a:extLst>
              <a:ext uri="{FF2B5EF4-FFF2-40B4-BE49-F238E27FC236}">
                <a16:creationId xmlns:a16="http://schemas.microsoft.com/office/drawing/2014/main" id="{D4A664CF-754F-4056-B6C9-7341E3103302}"/>
              </a:ext>
            </a:extLst>
          </p:cNvPr>
          <p:cNvSpPr/>
          <p:nvPr/>
        </p:nvSpPr>
        <p:spPr>
          <a:xfrm>
            <a:off x="10842559" y="4247848"/>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103" name="20 Elipse">
            <a:extLst>
              <a:ext uri="{FF2B5EF4-FFF2-40B4-BE49-F238E27FC236}">
                <a16:creationId xmlns:a16="http://schemas.microsoft.com/office/drawing/2014/main" id="{5BDB16A2-73F4-4E5D-B8D5-8B33201A5253}"/>
              </a:ext>
            </a:extLst>
          </p:cNvPr>
          <p:cNvSpPr/>
          <p:nvPr/>
        </p:nvSpPr>
        <p:spPr>
          <a:xfrm>
            <a:off x="10012881" y="5095276"/>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sp>
        <p:nvSpPr>
          <p:cNvPr id="104" name="21 Elipse">
            <a:extLst>
              <a:ext uri="{FF2B5EF4-FFF2-40B4-BE49-F238E27FC236}">
                <a16:creationId xmlns:a16="http://schemas.microsoft.com/office/drawing/2014/main" id="{519B0B7B-8F4E-4A2C-B679-7F65445E2F57}"/>
              </a:ext>
            </a:extLst>
          </p:cNvPr>
          <p:cNvSpPr/>
          <p:nvPr/>
        </p:nvSpPr>
        <p:spPr>
          <a:xfrm>
            <a:off x="10229443" y="2640805"/>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solidFill>
              <a:cs typeface="Gill Sans Light"/>
            </a:endParaRPr>
          </a:p>
        </p:txBody>
      </p:sp>
      <p:cxnSp>
        <p:nvCxnSpPr>
          <p:cNvPr id="105" name="22 Conector recto de flecha">
            <a:extLst>
              <a:ext uri="{FF2B5EF4-FFF2-40B4-BE49-F238E27FC236}">
                <a16:creationId xmlns:a16="http://schemas.microsoft.com/office/drawing/2014/main" id="{66E67F06-54CE-4F36-BB7B-F7CE94535BE7}"/>
              </a:ext>
            </a:extLst>
          </p:cNvPr>
          <p:cNvCxnSpPr>
            <a:stCxn id="94" idx="4"/>
            <a:endCxn id="91" idx="0"/>
          </p:cNvCxnSpPr>
          <p:nvPr/>
        </p:nvCxnSpPr>
        <p:spPr>
          <a:xfrm>
            <a:off x="6822301" y="2551974"/>
            <a:ext cx="234788" cy="1880541"/>
          </a:xfrm>
          <a:prstGeom prst="straightConnector1">
            <a:avLst/>
          </a:prstGeom>
          <a:ln w="38100" cmpd="sng">
            <a:solidFill>
              <a:srgbClr val="FEB111"/>
            </a:solidFill>
            <a:tailEnd type="arrow"/>
          </a:ln>
          <a:effectLst/>
        </p:spPr>
        <p:style>
          <a:lnRef idx="2">
            <a:schemeClr val="dk1"/>
          </a:lnRef>
          <a:fillRef idx="0">
            <a:schemeClr val="dk1"/>
          </a:fillRef>
          <a:effectRef idx="1">
            <a:schemeClr val="dk1"/>
          </a:effectRef>
          <a:fontRef idx="minor">
            <a:schemeClr val="tx1"/>
          </a:fontRef>
        </p:style>
      </p:cxnSp>
      <p:cxnSp>
        <p:nvCxnSpPr>
          <p:cNvPr id="106" name="24 Conector recto de flecha">
            <a:extLst>
              <a:ext uri="{FF2B5EF4-FFF2-40B4-BE49-F238E27FC236}">
                <a16:creationId xmlns:a16="http://schemas.microsoft.com/office/drawing/2014/main" id="{80A1D748-1B58-48E1-82C9-2AAB1BD20837}"/>
              </a:ext>
            </a:extLst>
          </p:cNvPr>
          <p:cNvCxnSpPr>
            <a:stCxn id="94" idx="5"/>
            <a:endCxn id="90" idx="1"/>
          </p:cNvCxnSpPr>
          <p:nvPr/>
        </p:nvCxnSpPr>
        <p:spPr>
          <a:xfrm>
            <a:off x="7124100" y="2435976"/>
            <a:ext cx="1756509" cy="1067081"/>
          </a:xfrm>
          <a:prstGeom prst="straightConnector1">
            <a:avLst/>
          </a:prstGeom>
          <a:ln w="38100" cmpd="sng">
            <a:solidFill>
              <a:srgbClr val="FEB111"/>
            </a:solidFill>
            <a:tailEnd type="arrow"/>
          </a:ln>
          <a:effectLst/>
        </p:spPr>
        <p:style>
          <a:lnRef idx="2">
            <a:schemeClr val="dk1"/>
          </a:lnRef>
          <a:fillRef idx="0">
            <a:schemeClr val="dk1"/>
          </a:fillRef>
          <a:effectRef idx="1">
            <a:schemeClr val="dk1"/>
          </a:effectRef>
          <a:fontRef idx="minor">
            <a:schemeClr val="tx1"/>
          </a:fontRef>
        </p:style>
      </p:cxnSp>
      <p:cxnSp>
        <p:nvCxnSpPr>
          <p:cNvPr id="107" name="26 Conector recto de flecha">
            <a:extLst>
              <a:ext uri="{FF2B5EF4-FFF2-40B4-BE49-F238E27FC236}">
                <a16:creationId xmlns:a16="http://schemas.microsoft.com/office/drawing/2014/main" id="{5412AD78-F725-4A77-BE31-FC01BDFBEFD1}"/>
              </a:ext>
            </a:extLst>
          </p:cNvPr>
          <p:cNvCxnSpPr>
            <a:stCxn id="94" idx="6"/>
            <a:endCxn id="104" idx="1"/>
          </p:cNvCxnSpPr>
          <p:nvPr/>
        </p:nvCxnSpPr>
        <p:spPr>
          <a:xfrm>
            <a:off x="7249110" y="2155930"/>
            <a:ext cx="3036575" cy="541815"/>
          </a:xfrm>
          <a:prstGeom prst="straightConnector1">
            <a:avLst/>
          </a:prstGeom>
          <a:ln w="38100" cmpd="sng">
            <a:solidFill>
              <a:srgbClr val="FEB11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8" name="47 CuadroTexto">
                <a:extLst>
                  <a:ext uri="{FF2B5EF4-FFF2-40B4-BE49-F238E27FC236}">
                    <a16:creationId xmlns:a16="http://schemas.microsoft.com/office/drawing/2014/main" id="{D9F7BCE4-E04C-4891-B244-D59CA837F27B}"/>
                  </a:ext>
                </a:extLst>
              </p:cNvPr>
              <p:cNvSpPr txBox="1"/>
              <p:nvPr/>
            </p:nvSpPr>
            <p:spPr>
              <a:xfrm>
                <a:off x="138886" y="1484786"/>
                <a:ext cx="5562669" cy="420564"/>
              </a:xfrm>
              <a:prstGeom prst="rect">
                <a:avLst/>
              </a:prstGeom>
              <a:noFill/>
            </p:spPr>
            <p:txBody>
              <a:bodyPr wrap="square" rtlCol="0">
                <a:spAutoFit/>
              </a:bodyPr>
              <a:lstStyle/>
              <a:p>
                <a14:m>
                  <m:oMath xmlns:m="http://schemas.openxmlformats.org/officeDocument/2006/math">
                    <m:r>
                      <a:rPr lang="es-CO" sz="2133" b="0" i="1" smtClean="0">
                        <a:solidFill>
                          <a:schemeClr val="tx1"/>
                        </a:solidFill>
                        <a:latin typeface="Cambria Math" panose="02040503050406030204" pitchFamily="18" charset="0"/>
                        <a:cs typeface="Gill Sans Light"/>
                      </a:rPr>
                      <m:t>𝑑</m:t>
                    </m:r>
                  </m:oMath>
                </a14:m>
                <a:r>
                  <a:rPr lang="es-ES" sz="2133">
                    <a:solidFill>
                      <a:schemeClr val="tx1"/>
                    </a:solidFill>
                    <a:latin typeface="+mn-lt"/>
                    <a:cs typeface="Gill Sans Light"/>
                  </a:rPr>
                  <a:t>: Probabilidad de adopción del contagio</a:t>
                </a:r>
              </a:p>
            </p:txBody>
          </p:sp>
        </mc:Choice>
        <mc:Fallback xmlns="">
          <p:sp>
            <p:nvSpPr>
              <p:cNvPr id="108" name="47 CuadroTexto">
                <a:extLst>
                  <a:ext uri="{FF2B5EF4-FFF2-40B4-BE49-F238E27FC236}">
                    <a16:creationId xmlns:a16="http://schemas.microsoft.com/office/drawing/2014/main" id="{D9F7BCE4-E04C-4891-B244-D59CA837F27B}"/>
                  </a:ext>
                </a:extLst>
              </p:cNvPr>
              <p:cNvSpPr txBox="1">
                <a:spLocks noRot="1" noChangeAspect="1" noMove="1" noResize="1" noEditPoints="1" noAdjustHandles="1" noChangeArrowheads="1" noChangeShapeType="1" noTextEdit="1"/>
              </p:cNvSpPr>
              <p:nvPr/>
            </p:nvSpPr>
            <p:spPr>
              <a:xfrm>
                <a:off x="138886" y="1484786"/>
                <a:ext cx="5562669" cy="420564"/>
              </a:xfrm>
              <a:prstGeom prst="rect">
                <a:avLst/>
              </a:prstGeom>
              <a:blipFill>
                <a:blip r:embed="rId2"/>
                <a:stretch>
                  <a:fillRect l="-110" t="-8696" b="-27536"/>
                </a:stretch>
              </a:blipFill>
            </p:spPr>
            <p:txBody>
              <a:bodyPr/>
              <a:lstStyle/>
              <a:p>
                <a:r>
                  <a:rPr lang="en-US">
                    <a:noFill/>
                  </a:rPr>
                  <a:t> </a:t>
                </a:r>
              </a:p>
            </p:txBody>
          </p:sp>
        </mc:Fallback>
      </mc:AlternateContent>
      <p:sp>
        <p:nvSpPr>
          <p:cNvPr id="110" name="49 Rectángulo">
            <a:extLst>
              <a:ext uri="{FF2B5EF4-FFF2-40B4-BE49-F238E27FC236}">
                <a16:creationId xmlns:a16="http://schemas.microsoft.com/office/drawing/2014/main" id="{9F55E51A-4139-4DD5-9BA2-BF396BED938C}"/>
              </a:ext>
            </a:extLst>
          </p:cNvPr>
          <p:cNvSpPr/>
          <p:nvPr/>
        </p:nvSpPr>
        <p:spPr>
          <a:xfrm>
            <a:off x="10125577" y="2612291"/>
            <a:ext cx="613116" cy="445492"/>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11" name="50 Rectángulo">
            <a:extLst>
              <a:ext uri="{FF2B5EF4-FFF2-40B4-BE49-F238E27FC236}">
                <a16:creationId xmlns:a16="http://schemas.microsoft.com/office/drawing/2014/main" id="{D7E318D9-E196-493E-9ADF-7E4C1640B4A8}"/>
              </a:ext>
            </a:extLst>
          </p:cNvPr>
          <p:cNvSpPr/>
          <p:nvPr/>
        </p:nvSpPr>
        <p:spPr>
          <a:xfrm>
            <a:off x="8714673" y="3412234"/>
            <a:ext cx="613116" cy="445492"/>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12" name="51 Rectángulo">
            <a:extLst>
              <a:ext uri="{FF2B5EF4-FFF2-40B4-BE49-F238E27FC236}">
                <a16:creationId xmlns:a16="http://schemas.microsoft.com/office/drawing/2014/main" id="{767DA1B3-0B63-4982-AE56-E50566E67977}"/>
              </a:ext>
            </a:extLst>
          </p:cNvPr>
          <p:cNvSpPr/>
          <p:nvPr/>
        </p:nvSpPr>
        <p:spPr>
          <a:xfrm>
            <a:off x="6761738" y="4407354"/>
            <a:ext cx="613116" cy="445492"/>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13" name="52 CuadroTexto">
            <a:extLst>
              <a:ext uri="{FF2B5EF4-FFF2-40B4-BE49-F238E27FC236}">
                <a16:creationId xmlns:a16="http://schemas.microsoft.com/office/drawing/2014/main" id="{9E133B2B-384E-48A9-A068-76C3CA11B6F0}"/>
              </a:ext>
            </a:extLst>
          </p:cNvPr>
          <p:cNvSpPr txBox="1"/>
          <p:nvPr/>
        </p:nvSpPr>
        <p:spPr>
          <a:xfrm>
            <a:off x="10757124" y="2689909"/>
            <a:ext cx="479808" cy="369332"/>
          </a:xfrm>
          <a:prstGeom prst="rect">
            <a:avLst/>
          </a:prstGeom>
          <a:noFill/>
        </p:spPr>
        <p:txBody>
          <a:bodyPr wrap="square" rtlCol="0">
            <a:spAutoFit/>
          </a:bodyPr>
          <a:lstStyle/>
          <a:p>
            <a:endParaRPr lang="es-ES">
              <a:latin typeface="+mn-lt"/>
            </a:endParaRPr>
          </a:p>
        </p:txBody>
      </p:sp>
      <p:sp>
        <p:nvSpPr>
          <p:cNvPr id="114" name="53 CuadroTexto">
            <a:extLst>
              <a:ext uri="{FF2B5EF4-FFF2-40B4-BE49-F238E27FC236}">
                <a16:creationId xmlns:a16="http://schemas.microsoft.com/office/drawing/2014/main" id="{86B5C2C1-4312-4D9B-8E5C-30AFA4710374}"/>
              </a:ext>
            </a:extLst>
          </p:cNvPr>
          <p:cNvSpPr txBox="1"/>
          <p:nvPr/>
        </p:nvSpPr>
        <p:spPr>
          <a:xfrm>
            <a:off x="9316719" y="3626013"/>
            <a:ext cx="479808" cy="369332"/>
          </a:xfrm>
          <a:prstGeom prst="rect">
            <a:avLst/>
          </a:prstGeom>
          <a:noFill/>
        </p:spPr>
        <p:txBody>
          <a:bodyPr wrap="square" rtlCol="0">
            <a:spAutoFit/>
          </a:bodyPr>
          <a:lstStyle/>
          <a:p>
            <a:endParaRPr lang="es-ES">
              <a:latin typeface="+mn-lt"/>
            </a:endParaRPr>
          </a:p>
        </p:txBody>
      </p:sp>
      <p:sp>
        <p:nvSpPr>
          <p:cNvPr id="115" name="54 CuadroTexto">
            <a:extLst>
              <a:ext uri="{FF2B5EF4-FFF2-40B4-BE49-F238E27FC236}">
                <a16:creationId xmlns:a16="http://schemas.microsoft.com/office/drawing/2014/main" id="{47DDF147-0729-4F4E-9194-A75ED8C4F2DE}"/>
              </a:ext>
            </a:extLst>
          </p:cNvPr>
          <p:cNvSpPr txBox="1"/>
          <p:nvPr/>
        </p:nvSpPr>
        <p:spPr>
          <a:xfrm>
            <a:off x="6817184" y="4754063"/>
            <a:ext cx="479808" cy="369332"/>
          </a:xfrm>
          <a:prstGeom prst="rect">
            <a:avLst/>
          </a:prstGeom>
          <a:noFill/>
        </p:spPr>
        <p:txBody>
          <a:bodyPr wrap="square" rtlCol="0">
            <a:spAutoFit/>
          </a:bodyPr>
          <a:lstStyle/>
          <a:p>
            <a:endParaRPr lang="es-ES">
              <a:latin typeface="+mn-lt"/>
            </a:endParaRPr>
          </a:p>
        </p:txBody>
      </p:sp>
      <p:sp>
        <p:nvSpPr>
          <p:cNvPr id="116" name="55 CuadroTexto">
            <a:extLst>
              <a:ext uri="{FF2B5EF4-FFF2-40B4-BE49-F238E27FC236}">
                <a16:creationId xmlns:a16="http://schemas.microsoft.com/office/drawing/2014/main" id="{E5026871-E9D0-4BA3-8805-AA2048D234B4}"/>
              </a:ext>
            </a:extLst>
          </p:cNvPr>
          <p:cNvSpPr txBox="1"/>
          <p:nvPr/>
        </p:nvSpPr>
        <p:spPr>
          <a:xfrm>
            <a:off x="138886" y="578878"/>
            <a:ext cx="5952661" cy="420564"/>
          </a:xfrm>
          <a:prstGeom prst="rect">
            <a:avLst/>
          </a:prstGeom>
          <a:noFill/>
        </p:spPr>
        <p:txBody>
          <a:bodyPr wrap="square" rtlCol="0">
            <a:spAutoFit/>
          </a:bodyPr>
          <a:lstStyle/>
          <a:p>
            <a:r>
              <a:rPr lang="es-CO" sz="2133">
                <a:latin typeface="+mn-lt"/>
                <a:cs typeface="Times"/>
              </a:rPr>
              <a:t>L:</a:t>
            </a:r>
            <a:r>
              <a:rPr lang="es-CO" sz="2133">
                <a:latin typeface="+mn-lt"/>
                <a:cs typeface="Gill Sans Light"/>
              </a:rPr>
              <a:t> Conjunto de nodos semilla</a:t>
            </a:r>
            <a:endParaRPr lang="es-ES" sz="2133">
              <a:latin typeface="+mn-lt"/>
              <a:cs typeface="Gill Sans Light"/>
            </a:endParaRPr>
          </a:p>
        </p:txBody>
      </p:sp>
      <mc:AlternateContent xmlns:mc="http://schemas.openxmlformats.org/markup-compatibility/2006" xmlns:a14="http://schemas.microsoft.com/office/drawing/2010/main">
        <mc:Choice Requires="a14">
          <p:sp>
            <p:nvSpPr>
              <p:cNvPr id="117" name="60 CuadroTexto">
                <a:extLst>
                  <a:ext uri="{FF2B5EF4-FFF2-40B4-BE49-F238E27FC236}">
                    <a16:creationId xmlns:a16="http://schemas.microsoft.com/office/drawing/2014/main" id="{F1A51BCF-2CA8-49F5-8EE2-67668C9E3800}"/>
                  </a:ext>
                </a:extLst>
              </p:cNvPr>
              <p:cNvSpPr txBox="1"/>
              <p:nvPr/>
            </p:nvSpPr>
            <p:spPr>
              <a:xfrm>
                <a:off x="138885" y="2314430"/>
                <a:ext cx="5566864" cy="420564"/>
              </a:xfrm>
              <a:prstGeom prst="rect">
                <a:avLst/>
              </a:prstGeom>
              <a:noFill/>
            </p:spPr>
            <p:txBody>
              <a:bodyPr wrap="square" rtlCol="0">
                <a:spAutoFit/>
              </a:bodyPr>
              <a:lstStyle/>
              <a:p>
                <a14:m>
                  <m:oMath xmlns:m="http://schemas.openxmlformats.org/officeDocument/2006/math">
                    <m:r>
                      <a:rPr lang="es-CO" sz="2133" i="1" smtClean="0">
                        <a:solidFill>
                          <a:schemeClr val="tx1"/>
                        </a:solidFill>
                        <a:latin typeface="Cambria Math" panose="02040503050406030204" pitchFamily="18" charset="0"/>
                        <a:cs typeface="Times"/>
                      </a:rPr>
                      <m:t>𝑔</m:t>
                    </m:r>
                  </m:oMath>
                </a14:m>
                <a:r>
                  <a:rPr lang="es-ES" sz="2133">
                    <a:solidFill>
                      <a:schemeClr val="tx1"/>
                    </a:solidFill>
                    <a:latin typeface="+mn-lt"/>
                    <a:cs typeface="Times"/>
                  </a:rPr>
                  <a:t>:</a:t>
                </a:r>
                <a:r>
                  <a:rPr lang="es-ES" sz="2133">
                    <a:solidFill>
                      <a:schemeClr val="tx1"/>
                    </a:solidFill>
                    <a:latin typeface="+mn-lt"/>
                    <a:cs typeface="Gill Sans Light"/>
                  </a:rPr>
                  <a:t> probabilidad de contagio</a:t>
                </a:r>
              </a:p>
            </p:txBody>
          </p:sp>
        </mc:Choice>
        <mc:Fallback xmlns="">
          <p:sp>
            <p:nvSpPr>
              <p:cNvPr id="117" name="60 CuadroTexto">
                <a:extLst>
                  <a:ext uri="{FF2B5EF4-FFF2-40B4-BE49-F238E27FC236}">
                    <a16:creationId xmlns:a16="http://schemas.microsoft.com/office/drawing/2014/main" id="{F1A51BCF-2CA8-49F5-8EE2-67668C9E3800}"/>
                  </a:ext>
                </a:extLst>
              </p:cNvPr>
              <p:cNvSpPr txBox="1">
                <a:spLocks noRot="1" noChangeAspect="1" noMove="1" noResize="1" noEditPoints="1" noAdjustHandles="1" noChangeArrowheads="1" noChangeShapeType="1" noTextEdit="1"/>
              </p:cNvSpPr>
              <p:nvPr/>
            </p:nvSpPr>
            <p:spPr>
              <a:xfrm>
                <a:off x="138885" y="2314430"/>
                <a:ext cx="5566864" cy="420564"/>
              </a:xfrm>
              <a:prstGeom prst="rect">
                <a:avLst/>
              </a:prstGeom>
              <a:blipFill>
                <a:blip r:embed="rId3"/>
                <a:stretch>
                  <a:fillRect l="-110" t="-8696" b="-27536"/>
                </a:stretch>
              </a:blipFill>
            </p:spPr>
            <p:txBody>
              <a:bodyPr/>
              <a:lstStyle/>
              <a:p>
                <a:r>
                  <a:rPr lang="en-US">
                    <a:noFill/>
                  </a:rPr>
                  <a:t> </a:t>
                </a:r>
              </a:p>
            </p:txBody>
          </p:sp>
        </mc:Fallback>
      </mc:AlternateContent>
      <p:sp>
        <p:nvSpPr>
          <p:cNvPr id="118" name="TextBox 8">
            <a:extLst>
              <a:ext uri="{FF2B5EF4-FFF2-40B4-BE49-F238E27FC236}">
                <a16:creationId xmlns:a16="http://schemas.microsoft.com/office/drawing/2014/main" id="{9322955E-A8E2-4291-9AD0-BB9D4ACA2956}"/>
              </a:ext>
            </a:extLst>
          </p:cNvPr>
          <p:cNvSpPr txBox="1"/>
          <p:nvPr/>
        </p:nvSpPr>
        <p:spPr>
          <a:xfrm>
            <a:off x="138885" y="3603842"/>
            <a:ext cx="6187363" cy="420564"/>
          </a:xfrm>
          <a:prstGeom prst="rect">
            <a:avLst/>
          </a:prstGeom>
          <a:noFill/>
        </p:spPr>
        <p:txBody>
          <a:bodyPr wrap="square" rtlCol="0">
            <a:spAutoFit/>
          </a:bodyPr>
          <a:lstStyle/>
          <a:p>
            <a:r>
              <a:rPr lang="en-US" sz="2133" i="1">
                <a:latin typeface="+mn-lt"/>
                <a:cs typeface="Times"/>
              </a:rPr>
              <a:t>f</a:t>
            </a:r>
            <a:r>
              <a:rPr lang="en-US" sz="2133">
                <a:latin typeface="+mn-lt"/>
                <a:cs typeface="Gill Sans Light"/>
              </a:rPr>
              <a:t>: </a:t>
            </a:r>
            <a:r>
              <a:rPr lang="en-US" sz="2133" err="1">
                <a:latin typeface="+mn-lt"/>
                <a:cs typeface="Gill Sans Light"/>
              </a:rPr>
              <a:t>probabilidad</a:t>
            </a:r>
            <a:r>
              <a:rPr lang="en-US" sz="2133">
                <a:latin typeface="+mn-lt"/>
                <a:cs typeface="Gill Sans Light"/>
              </a:rPr>
              <a:t> de </a:t>
            </a:r>
            <a:r>
              <a:rPr lang="en-US" sz="2133" err="1">
                <a:latin typeface="+mn-lt"/>
                <a:cs typeface="Gill Sans Light"/>
              </a:rPr>
              <a:t>contagio</a:t>
            </a:r>
            <a:r>
              <a:rPr lang="en-US" sz="2133">
                <a:latin typeface="+mn-lt"/>
                <a:cs typeface="Gill Sans Light"/>
              </a:rPr>
              <a:t> para </a:t>
            </a:r>
            <a:r>
              <a:rPr lang="en-US" sz="2133" err="1">
                <a:latin typeface="+mn-lt"/>
                <a:cs typeface="Gill Sans Light"/>
              </a:rPr>
              <a:t>nodo</a:t>
            </a:r>
            <a:r>
              <a:rPr lang="en-US" sz="2133">
                <a:latin typeface="+mn-lt"/>
                <a:cs typeface="Gill Sans Light"/>
              </a:rPr>
              <a:t> </a:t>
            </a:r>
            <a:r>
              <a:rPr lang="en-US" sz="2133" err="1">
                <a:latin typeface="+mn-lt"/>
                <a:cs typeface="Gill Sans Light"/>
              </a:rPr>
              <a:t>suceptible</a:t>
            </a:r>
            <a:endParaRPr lang="en-US" sz="2133">
              <a:latin typeface="+mn-lt"/>
              <a:cs typeface="Gill Sans Light"/>
            </a:endParaRPr>
          </a:p>
        </p:txBody>
      </p:sp>
      <p:sp>
        <p:nvSpPr>
          <p:cNvPr id="119" name="TextBox 65">
            <a:extLst>
              <a:ext uri="{FF2B5EF4-FFF2-40B4-BE49-F238E27FC236}">
                <a16:creationId xmlns:a16="http://schemas.microsoft.com/office/drawing/2014/main" id="{0AB1FA51-ED4F-4804-B1C8-DE0F2F2CF32D}"/>
              </a:ext>
            </a:extLst>
          </p:cNvPr>
          <p:cNvSpPr txBox="1"/>
          <p:nvPr/>
        </p:nvSpPr>
        <p:spPr>
          <a:xfrm>
            <a:off x="138885" y="4561798"/>
            <a:ext cx="6187363" cy="420564"/>
          </a:xfrm>
          <a:prstGeom prst="rect">
            <a:avLst/>
          </a:prstGeom>
          <a:noFill/>
        </p:spPr>
        <p:txBody>
          <a:bodyPr wrap="square" rtlCol="0">
            <a:spAutoFit/>
          </a:bodyPr>
          <a:lstStyle/>
          <a:p>
            <a:r>
              <a:rPr lang="en-US" sz="2133" i="1">
                <a:latin typeface="+mn-lt"/>
                <a:cs typeface="Times"/>
              </a:rPr>
              <a:t>a</a:t>
            </a:r>
            <a:r>
              <a:rPr lang="en-US" sz="2133">
                <a:latin typeface="+mn-lt"/>
                <a:cs typeface="Gill Sans Light"/>
              </a:rPr>
              <a:t>: </a:t>
            </a:r>
            <a:r>
              <a:rPr lang="en-US" sz="2133" err="1">
                <a:latin typeface="+mn-lt"/>
                <a:cs typeface="Gill Sans Light"/>
              </a:rPr>
              <a:t>Número</a:t>
            </a:r>
            <a:r>
              <a:rPr lang="en-US" sz="2133">
                <a:latin typeface="+mn-lt"/>
                <a:cs typeface="Gill Sans Light"/>
              </a:rPr>
              <a:t> de </a:t>
            </a:r>
            <a:r>
              <a:rPr lang="en-US" sz="2133" err="1">
                <a:latin typeface="+mn-lt"/>
                <a:cs typeface="Gill Sans Light"/>
              </a:rPr>
              <a:t>nodos</a:t>
            </a:r>
            <a:r>
              <a:rPr lang="en-US" sz="2133">
                <a:latin typeface="+mn-lt"/>
                <a:cs typeface="Gill Sans Light"/>
              </a:rPr>
              <a:t> </a:t>
            </a:r>
            <a:r>
              <a:rPr lang="en-US" sz="2133" err="1">
                <a:latin typeface="+mn-lt"/>
                <a:cs typeface="Gill Sans Light"/>
              </a:rPr>
              <a:t>vecinos</a:t>
            </a:r>
            <a:r>
              <a:rPr lang="en-US" sz="2133">
                <a:latin typeface="+mn-lt"/>
                <a:cs typeface="Gill Sans Light"/>
              </a:rPr>
              <a:t> </a:t>
            </a:r>
            <a:r>
              <a:rPr lang="en-US" sz="2133" err="1">
                <a:latin typeface="+mn-lt"/>
                <a:cs typeface="Gill Sans Light"/>
              </a:rPr>
              <a:t>infectados</a:t>
            </a:r>
            <a:endParaRPr lang="en-US" sz="2133">
              <a:latin typeface="+mn-lt"/>
              <a:cs typeface="Gill Sans Light"/>
            </a:endParaRPr>
          </a:p>
        </p:txBody>
      </p:sp>
      <p:sp>
        <p:nvSpPr>
          <p:cNvPr id="120" name="TextBox 66">
            <a:extLst>
              <a:ext uri="{FF2B5EF4-FFF2-40B4-BE49-F238E27FC236}">
                <a16:creationId xmlns:a16="http://schemas.microsoft.com/office/drawing/2014/main" id="{40DBC04A-198F-4DD7-A73F-A845F8BCC024}"/>
              </a:ext>
            </a:extLst>
          </p:cNvPr>
          <p:cNvSpPr txBox="1"/>
          <p:nvPr/>
        </p:nvSpPr>
        <p:spPr>
          <a:xfrm>
            <a:off x="7348912" y="4269035"/>
            <a:ext cx="605141" cy="584775"/>
          </a:xfrm>
          <a:prstGeom prst="rect">
            <a:avLst/>
          </a:prstGeom>
          <a:noFill/>
        </p:spPr>
        <p:txBody>
          <a:bodyPr wrap="square" rtlCol="0">
            <a:spAutoFit/>
          </a:bodyPr>
          <a:lstStyle/>
          <a:p>
            <a:r>
              <a:rPr lang="en-US" sz="3200" i="1">
                <a:latin typeface="+mn-lt"/>
                <a:cs typeface="Times"/>
              </a:rPr>
              <a:t>g</a:t>
            </a:r>
            <a:r>
              <a:rPr lang="en-US" sz="3200" i="1" baseline="-25000">
                <a:latin typeface="+mn-lt"/>
                <a:cs typeface="Times"/>
              </a:rPr>
              <a:t>1</a:t>
            </a:r>
          </a:p>
        </p:txBody>
      </p:sp>
      <p:sp>
        <p:nvSpPr>
          <p:cNvPr id="121" name="TextBox 73">
            <a:extLst>
              <a:ext uri="{FF2B5EF4-FFF2-40B4-BE49-F238E27FC236}">
                <a16:creationId xmlns:a16="http://schemas.microsoft.com/office/drawing/2014/main" id="{B8CDDE4F-33A7-49D3-8F0A-8551C503098B}"/>
              </a:ext>
            </a:extLst>
          </p:cNvPr>
          <p:cNvSpPr txBox="1"/>
          <p:nvPr/>
        </p:nvSpPr>
        <p:spPr>
          <a:xfrm>
            <a:off x="8346631" y="3546525"/>
            <a:ext cx="605141" cy="584775"/>
          </a:xfrm>
          <a:prstGeom prst="rect">
            <a:avLst/>
          </a:prstGeom>
          <a:noFill/>
        </p:spPr>
        <p:txBody>
          <a:bodyPr wrap="square" rtlCol="0">
            <a:spAutoFit/>
          </a:bodyPr>
          <a:lstStyle/>
          <a:p>
            <a:r>
              <a:rPr lang="en-US" sz="3200" i="1">
                <a:latin typeface="+mn-lt"/>
                <a:cs typeface="Times"/>
              </a:rPr>
              <a:t>g</a:t>
            </a:r>
            <a:r>
              <a:rPr lang="en-US" sz="3200" i="1" baseline="-25000">
                <a:latin typeface="+mn-lt"/>
                <a:cs typeface="Times"/>
              </a:rPr>
              <a:t>2</a:t>
            </a:r>
          </a:p>
        </p:txBody>
      </p:sp>
      <p:sp>
        <p:nvSpPr>
          <p:cNvPr id="122" name="TextBox 74">
            <a:extLst>
              <a:ext uri="{FF2B5EF4-FFF2-40B4-BE49-F238E27FC236}">
                <a16:creationId xmlns:a16="http://schemas.microsoft.com/office/drawing/2014/main" id="{4C24FC8A-408B-4F71-8B80-7C63DAFA903E}"/>
              </a:ext>
            </a:extLst>
          </p:cNvPr>
          <p:cNvSpPr txBox="1"/>
          <p:nvPr/>
        </p:nvSpPr>
        <p:spPr>
          <a:xfrm>
            <a:off x="8451427" y="4450629"/>
            <a:ext cx="1174903" cy="584775"/>
          </a:xfrm>
          <a:prstGeom prst="rect">
            <a:avLst/>
          </a:prstGeom>
          <a:noFill/>
        </p:spPr>
        <p:txBody>
          <a:bodyPr wrap="square" rtlCol="0">
            <a:spAutoFit/>
          </a:bodyPr>
          <a:lstStyle/>
          <a:p>
            <a:r>
              <a:rPr lang="en-US" sz="3200" i="1">
                <a:latin typeface="+mn-lt"/>
                <a:cs typeface="Times"/>
              </a:rPr>
              <a:t>f(</a:t>
            </a:r>
            <a:r>
              <a:rPr lang="en-US" sz="3200" i="1" err="1">
                <a:latin typeface="+mn-lt"/>
                <a:cs typeface="Times"/>
              </a:rPr>
              <a:t>a,g</a:t>
            </a:r>
            <a:r>
              <a:rPr lang="en-US" sz="3200" i="1">
                <a:latin typeface="+mn-lt"/>
                <a:cs typeface="Times"/>
              </a:rPr>
              <a:t>)</a:t>
            </a:r>
            <a:endParaRPr lang="en-US" sz="3200" i="1" baseline="-25000">
              <a:latin typeface="+mn-lt"/>
              <a:cs typeface="Times"/>
            </a:endParaRPr>
          </a:p>
        </p:txBody>
      </p:sp>
      <p:pic>
        <p:nvPicPr>
          <p:cNvPr id="123" name="Picture 83">
            <a:extLst>
              <a:ext uri="{FF2B5EF4-FFF2-40B4-BE49-F238E27FC236}">
                <a16:creationId xmlns:a16="http://schemas.microsoft.com/office/drawing/2014/main" id="{0F51B98D-2893-4C18-9F1D-7DB626392970}"/>
              </a:ext>
            </a:extLst>
          </p:cNvPr>
          <p:cNvPicPr>
            <a:picLocks noChangeAspect="1"/>
          </p:cNvPicPr>
          <p:nvPr/>
        </p:nvPicPr>
        <p:blipFill rotWithShape="1">
          <a:blip r:embed="rId4"/>
          <a:srcRect t="1" b="3856"/>
          <a:stretch/>
        </p:blipFill>
        <p:spPr>
          <a:xfrm>
            <a:off x="790509" y="4193839"/>
            <a:ext cx="3831999" cy="367960"/>
          </a:xfrm>
          <a:prstGeom prst="rect">
            <a:avLst/>
          </a:prstGeom>
        </p:spPr>
      </p:pic>
      <p:pic>
        <p:nvPicPr>
          <p:cNvPr id="124" name="Picture 84">
            <a:extLst>
              <a:ext uri="{FF2B5EF4-FFF2-40B4-BE49-F238E27FC236}">
                <a16:creationId xmlns:a16="http://schemas.microsoft.com/office/drawing/2014/main" id="{7498675A-01DB-4F80-8D40-93924D811582}"/>
              </a:ext>
            </a:extLst>
          </p:cNvPr>
          <p:cNvPicPr>
            <a:picLocks noChangeAspect="1"/>
          </p:cNvPicPr>
          <p:nvPr/>
        </p:nvPicPr>
        <p:blipFill>
          <a:blip r:embed="rId5"/>
          <a:stretch>
            <a:fillRect/>
          </a:stretch>
        </p:blipFill>
        <p:spPr>
          <a:xfrm>
            <a:off x="790509" y="5226977"/>
            <a:ext cx="3510256" cy="991841"/>
          </a:xfrm>
          <a:prstGeom prst="rect">
            <a:avLst/>
          </a:prstGeom>
        </p:spPr>
      </p:pic>
      <p:pic>
        <p:nvPicPr>
          <p:cNvPr id="125" name="Picture 85">
            <a:extLst>
              <a:ext uri="{FF2B5EF4-FFF2-40B4-BE49-F238E27FC236}">
                <a16:creationId xmlns:a16="http://schemas.microsoft.com/office/drawing/2014/main" id="{7646788B-2E19-417A-97E3-17C4BD4EF6F9}"/>
              </a:ext>
            </a:extLst>
          </p:cNvPr>
          <p:cNvPicPr>
            <a:picLocks noChangeAspect="1"/>
          </p:cNvPicPr>
          <p:nvPr/>
        </p:nvPicPr>
        <p:blipFill>
          <a:blip r:embed="rId6"/>
          <a:stretch>
            <a:fillRect/>
          </a:stretch>
        </p:blipFill>
        <p:spPr>
          <a:xfrm>
            <a:off x="790509" y="2820166"/>
            <a:ext cx="2905036" cy="445048"/>
          </a:xfrm>
          <a:prstGeom prst="rect">
            <a:avLst/>
          </a:prstGeom>
        </p:spPr>
      </p:pic>
    </p:spTree>
    <p:extLst>
      <p:ext uri="{BB962C8B-B14F-4D97-AF65-F5344CB8AC3E}">
        <p14:creationId xmlns:p14="http://schemas.microsoft.com/office/powerpoint/2010/main" val="119840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0"/>
                                        </p:tgtEl>
                                        <p:attrNameLst>
                                          <p:attrName>style.visibility</p:attrName>
                                        </p:attrNameLst>
                                      </p:cBhvr>
                                      <p:to>
                                        <p:strVal val="visible"/>
                                      </p:to>
                                    </p:set>
                                    <p:animEffect transition="in" filter="fade">
                                      <p:cBhvr>
                                        <p:cTn id="18" dur="500"/>
                                        <p:tgtEl>
                                          <p:spTgt spid="1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5"/>
                                        </p:tgtEl>
                                        <p:attrNameLst>
                                          <p:attrName>style.visibility</p:attrName>
                                        </p:attrNameLst>
                                      </p:cBhvr>
                                      <p:to>
                                        <p:strVal val="visible"/>
                                      </p:to>
                                    </p:set>
                                    <p:animEffect transition="in" filter="fade">
                                      <p:cBhvr>
                                        <p:cTn id="23" dur="500"/>
                                        <p:tgtEl>
                                          <p:spTgt spid="105"/>
                                        </p:tgtEl>
                                      </p:cBhvr>
                                    </p:animEffect>
                                  </p:childTnLst>
                                </p:cTn>
                              </p:par>
                              <p:par>
                                <p:cTn id="24" presetID="10" presetClass="entr" presetSubtype="0" fill="hold" nodeType="with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fade">
                                      <p:cBhvr>
                                        <p:cTn id="26" dur="500"/>
                                        <p:tgtEl>
                                          <p:spTgt spid="106"/>
                                        </p:tgtEl>
                                      </p:cBhvr>
                                    </p:animEffect>
                                  </p:childTnLst>
                                </p:cTn>
                              </p:par>
                              <p:par>
                                <p:cTn id="27" presetID="10" presetClass="entr" presetSubtype="0" fill="hold" nodeType="withEffect">
                                  <p:stCondLst>
                                    <p:cond delay="0"/>
                                  </p:stCondLst>
                                  <p:childTnLst>
                                    <p:set>
                                      <p:cBhvr>
                                        <p:cTn id="28" dur="1" fill="hold">
                                          <p:stCondLst>
                                            <p:cond delay="0"/>
                                          </p:stCondLst>
                                        </p:cTn>
                                        <p:tgtEl>
                                          <p:spTgt spid="107"/>
                                        </p:tgtEl>
                                        <p:attrNameLst>
                                          <p:attrName>style.visibility</p:attrName>
                                        </p:attrNameLst>
                                      </p:cBhvr>
                                      <p:to>
                                        <p:strVal val="visible"/>
                                      </p:to>
                                    </p:set>
                                    <p:animEffect transition="in" filter="fade">
                                      <p:cBhvr>
                                        <p:cTn id="29" dur="500"/>
                                        <p:tgtEl>
                                          <p:spTgt spid="10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8"/>
                                        </p:tgtEl>
                                        <p:attrNameLst>
                                          <p:attrName>style.visibility</p:attrName>
                                        </p:attrNameLst>
                                      </p:cBhvr>
                                      <p:to>
                                        <p:strVal val="visible"/>
                                      </p:to>
                                    </p:set>
                                    <p:animEffect transition="in" filter="fade">
                                      <p:cBhvr>
                                        <p:cTn id="34" dur="500"/>
                                        <p:tgtEl>
                                          <p:spTgt spid="10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fade">
                                      <p:cBhvr>
                                        <p:cTn id="39" dur="500"/>
                                        <p:tgtEl>
                                          <p:spTgt spid="1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4"/>
                                        </p:tgtEl>
                                        <p:attrNameLst>
                                          <p:attrName>style.visibility</p:attrName>
                                        </p:attrNameLst>
                                      </p:cBhvr>
                                      <p:to>
                                        <p:strVal val="visible"/>
                                      </p:to>
                                    </p:set>
                                    <p:animEffect transition="in" filter="fade">
                                      <p:cBhvr>
                                        <p:cTn id="42" dur="500"/>
                                        <p:tgtEl>
                                          <p:spTgt spid="1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3"/>
                                        </p:tgtEl>
                                        <p:attrNameLst>
                                          <p:attrName>style.visibility</p:attrName>
                                        </p:attrNameLst>
                                      </p:cBhvr>
                                      <p:to>
                                        <p:strVal val="visible"/>
                                      </p:to>
                                    </p:set>
                                    <p:animEffect transition="in" filter="fade">
                                      <p:cBhvr>
                                        <p:cTn id="45" dur="500"/>
                                        <p:tgtEl>
                                          <p:spTgt spid="11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12"/>
                                        </p:tgtEl>
                                      </p:cBhvr>
                                    </p:animEffect>
                                    <p:set>
                                      <p:cBhvr>
                                        <p:cTn id="50" dur="1" fill="hold">
                                          <p:stCondLst>
                                            <p:cond delay="499"/>
                                          </p:stCondLst>
                                        </p:cTn>
                                        <p:tgtEl>
                                          <p:spTgt spid="11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11"/>
                                        </p:tgtEl>
                                      </p:cBhvr>
                                    </p:animEffect>
                                    <p:set>
                                      <p:cBhvr>
                                        <p:cTn id="53" dur="1" fill="hold">
                                          <p:stCondLst>
                                            <p:cond delay="499"/>
                                          </p:stCondLst>
                                        </p:cTn>
                                        <p:tgtEl>
                                          <p:spTgt spid="111"/>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10"/>
                                        </p:tgtEl>
                                      </p:cBhvr>
                                    </p:animEffect>
                                    <p:set>
                                      <p:cBhvr>
                                        <p:cTn id="56" dur="1" fill="hold">
                                          <p:stCondLst>
                                            <p:cond delay="499"/>
                                          </p:stCondLst>
                                        </p:cTn>
                                        <p:tgtEl>
                                          <p:spTgt spid="110"/>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115"/>
                                        </p:tgtEl>
                                      </p:cBhvr>
                                    </p:animEffect>
                                    <p:set>
                                      <p:cBhvr>
                                        <p:cTn id="59" dur="1" fill="hold">
                                          <p:stCondLst>
                                            <p:cond delay="499"/>
                                          </p:stCondLst>
                                        </p:cTn>
                                        <p:tgtEl>
                                          <p:spTgt spid="115"/>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14"/>
                                        </p:tgtEl>
                                      </p:cBhvr>
                                    </p:animEffect>
                                    <p:set>
                                      <p:cBhvr>
                                        <p:cTn id="62" dur="1" fill="hold">
                                          <p:stCondLst>
                                            <p:cond delay="499"/>
                                          </p:stCondLst>
                                        </p:cTn>
                                        <p:tgtEl>
                                          <p:spTgt spid="114"/>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13"/>
                                        </p:tgtEl>
                                      </p:cBhvr>
                                    </p:animEffect>
                                    <p:set>
                                      <p:cBhvr>
                                        <p:cTn id="65" dur="1" fill="hold">
                                          <p:stCondLst>
                                            <p:cond delay="499"/>
                                          </p:stCondLst>
                                        </p:cTn>
                                        <p:tgtEl>
                                          <p:spTgt spid="11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fade">
                                      <p:cBhvr>
                                        <p:cTn id="70" dur="500"/>
                                        <p:tgtEl>
                                          <p:spTgt spid="11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25"/>
                                        </p:tgtEl>
                                        <p:attrNameLst>
                                          <p:attrName>style.visibility</p:attrName>
                                        </p:attrNameLst>
                                      </p:cBhvr>
                                      <p:to>
                                        <p:strVal val="visible"/>
                                      </p:to>
                                    </p:set>
                                    <p:animEffect transition="in" filter="fade">
                                      <p:cBhvr>
                                        <p:cTn id="75" dur="500"/>
                                        <p:tgtEl>
                                          <p:spTgt spid="12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92"/>
                                        </p:tgtEl>
                                        <p:attrNameLst>
                                          <p:attrName>style.visibility</p:attrName>
                                        </p:attrNameLst>
                                      </p:cBhvr>
                                      <p:to>
                                        <p:strVal val="visible"/>
                                      </p:to>
                                    </p:set>
                                    <p:animEffect transition="in" filter="wipe(down)">
                                      <p:cBhvr>
                                        <p:cTn id="80" dur="500"/>
                                        <p:tgtEl>
                                          <p:spTgt spid="9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0"/>
                                        </p:tgtEl>
                                        <p:attrNameLst>
                                          <p:attrName>style.visibility</p:attrName>
                                        </p:attrNameLst>
                                      </p:cBhvr>
                                      <p:to>
                                        <p:strVal val="visible"/>
                                      </p:to>
                                    </p:set>
                                    <p:animEffect transition="in" filter="fade">
                                      <p:cBhvr>
                                        <p:cTn id="83" dur="500"/>
                                        <p:tgtEl>
                                          <p:spTgt spid="12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93"/>
                                        </p:tgtEl>
                                        <p:attrNameLst>
                                          <p:attrName>style.visibility</p:attrName>
                                        </p:attrNameLst>
                                      </p:cBhvr>
                                      <p:to>
                                        <p:strVal val="visible"/>
                                      </p:to>
                                    </p:set>
                                    <p:animEffect transition="in" filter="wipe(down)">
                                      <p:cBhvr>
                                        <p:cTn id="88" dur="500"/>
                                        <p:tgtEl>
                                          <p:spTgt spid="9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1"/>
                                        </p:tgtEl>
                                        <p:attrNameLst>
                                          <p:attrName>style.visibility</p:attrName>
                                        </p:attrNameLst>
                                      </p:cBhvr>
                                      <p:to>
                                        <p:strVal val="visible"/>
                                      </p:to>
                                    </p:set>
                                    <p:animEffect transition="in" filter="fade">
                                      <p:cBhvr>
                                        <p:cTn id="91" dur="500"/>
                                        <p:tgtEl>
                                          <p:spTgt spid="121"/>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18"/>
                                        </p:tgtEl>
                                        <p:attrNameLst>
                                          <p:attrName>style.visibility</p:attrName>
                                        </p:attrNameLst>
                                      </p:cBhvr>
                                      <p:to>
                                        <p:strVal val="visible"/>
                                      </p:to>
                                    </p:set>
                                    <p:animEffect transition="in" filter="fade">
                                      <p:cBhvr>
                                        <p:cTn id="96" dur="500"/>
                                        <p:tgtEl>
                                          <p:spTgt spid="118"/>
                                        </p:tgtEl>
                                      </p:cBhvr>
                                    </p:animEffect>
                                  </p:childTnLst>
                                </p:cTn>
                              </p:par>
                              <p:par>
                                <p:cTn id="97" presetID="10" presetClass="entr" presetSubtype="0" fill="hold" nodeType="withEffect">
                                  <p:stCondLst>
                                    <p:cond delay="0"/>
                                  </p:stCondLst>
                                  <p:childTnLst>
                                    <p:set>
                                      <p:cBhvr>
                                        <p:cTn id="98" dur="1" fill="hold">
                                          <p:stCondLst>
                                            <p:cond delay="0"/>
                                          </p:stCondLst>
                                        </p:cTn>
                                        <p:tgtEl>
                                          <p:spTgt spid="123"/>
                                        </p:tgtEl>
                                        <p:attrNameLst>
                                          <p:attrName>style.visibility</p:attrName>
                                        </p:attrNameLst>
                                      </p:cBhvr>
                                      <p:to>
                                        <p:strVal val="visible"/>
                                      </p:to>
                                    </p:set>
                                    <p:animEffect transition="in" filter="fade">
                                      <p:cBhvr>
                                        <p:cTn id="99" dur="500"/>
                                        <p:tgtEl>
                                          <p:spTgt spid="12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9"/>
                                        </p:tgtEl>
                                        <p:attrNameLst>
                                          <p:attrName>style.visibility</p:attrName>
                                        </p:attrNameLst>
                                      </p:cBhvr>
                                      <p:to>
                                        <p:strVal val="visible"/>
                                      </p:to>
                                    </p:set>
                                    <p:animEffect transition="in" filter="fade">
                                      <p:cBhvr>
                                        <p:cTn id="102" dur="500"/>
                                        <p:tgtEl>
                                          <p:spTgt spid="119"/>
                                        </p:tgtEl>
                                      </p:cBhvr>
                                    </p:animEffect>
                                  </p:childTnLst>
                                </p:cTn>
                              </p:par>
                              <p:par>
                                <p:cTn id="103" presetID="10" presetClass="entr" presetSubtype="0"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Effect transition="in" filter="fade">
                                      <p:cBhvr>
                                        <p:cTn id="105" dur="500"/>
                                        <p:tgtEl>
                                          <p:spTgt spid="124"/>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89"/>
                                        </p:tgtEl>
                                        <p:attrNameLst>
                                          <p:attrName>style.visibility</p:attrName>
                                        </p:attrNameLst>
                                      </p:cBhvr>
                                      <p:to>
                                        <p:strVal val="visible"/>
                                      </p:to>
                                    </p:set>
                                    <p:animEffect transition="in" filter="wipe(down)">
                                      <p:cBhvr>
                                        <p:cTn id="110" dur="500"/>
                                        <p:tgtEl>
                                          <p:spTgt spid="8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2"/>
                                        </p:tgtEl>
                                        <p:attrNameLst>
                                          <p:attrName>style.visibility</p:attrName>
                                        </p:attrNameLst>
                                      </p:cBhvr>
                                      <p:to>
                                        <p:strVal val="visible"/>
                                      </p:to>
                                    </p:set>
                                    <p:animEffect transition="in" filter="fade">
                                      <p:cBhvr>
                                        <p:cTn id="113"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2" grpId="0" animBg="1"/>
      <p:bldP spid="93" grpId="0" animBg="1"/>
      <p:bldP spid="108" grpId="0"/>
      <p:bldP spid="110" grpId="0" animBg="1"/>
      <p:bldP spid="110" grpId="1" animBg="1"/>
      <p:bldP spid="111" grpId="0" animBg="1"/>
      <p:bldP spid="111" grpId="1" animBg="1"/>
      <p:bldP spid="112" grpId="0" animBg="1"/>
      <p:bldP spid="112" grpId="1" animBg="1"/>
      <p:bldP spid="113" grpId="0"/>
      <p:bldP spid="113" grpId="1"/>
      <p:bldP spid="114" grpId="0"/>
      <p:bldP spid="114" grpId="1"/>
      <p:bldP spid="115" grpId="0"/>
      <p:bldP spid="115" grpId="1"/>
      <p:bldP spid="116" grpId="0"/>
      <p:bldP spid="117" grpId="0"/>
      <p:bldP spid="118" grpId="0"/>
      <p:bldP spid="119" grpId="0"/>
      <p:bldP spid="120" grpId="0"/>
      <p:bldP spid="121" grpId="0"/>
      <p:bldP spid="1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6006303-FD8E-4321-BBFF-D275E9C98908}"/>
              </a:ext>
            </a:extLst>
          </p:cNvPr>
          <p:cNvSpPr>
            <a:spLocks noGrp="1"/>
          </p:cNvSpPr>
          <p:nvPr>
            <p:ph sz="half" idx="1"/>
          </p:nvPr>
        </p:nvSpPr>
        <p:spPr>
          <a:xfrm>
            <a:off x="347472" y="315884"/>
            <a:ext cx="5580000" cy="5875354"/>
          </a:xfrm>
        </p:spPr>
        <p:txBody>
          <a:bodyPr>
            <a:normAutofit fontScale="77500" lnSpcReduction="20000"/>
          </a:bodyPr>
          <a:lstStyle/>
          <a:p>
            <a:endParaRPr lang="es-MX"/>
          </a:p>
          <a:p>
            <a:endParaRPr lang="es-MX"/>
          </a:p>
          <a:p>
            <a:r>
              <a:rPr lang="es-MX"/>
              <a:t>1. Infectar un conjunto de esparcidores iniciales.</a:t>
            </a:r>
          </a:p>
          <a:p>
            <a:endParaRPr lang="es-MX"/>
          </a:p>
          <a:p>
            <a:r>
              <a:rPr lang="es-MX"/>
              <a:t>2. Para cada nodo susceptible seleccionamos al azar un vecino</a:t>
            </a:r>
          </a:p>
          <a:p>
            <a:endParaRPr lang="es-MX"/>
          </a:p>
          <a:p>
            <a:r>
              <a:rPr lang="es-MX"/>
              <a:t>3. Si el vecino está infectado, los nodos susceptibles se infectan con una probabilidad g.</a:t>
            </a:r>
          </a:p>
          <a:p>
            <a:endParaRPr lang="es-MX"/>
          </a:p>
          <a:p>
            <a:r>
              <a:rPr lang="es-MX"/>
              <a:t>4. Si el vecino es susceptible, no pasa nada.</a:t>
            </a:r>
          </a:p>
          <a:p>
            <a:endParaRPr lang="es-MX"/>
          </a:p>
          <a:p>
            <a:r>
              <a:rPr lang="es-MX"/>
              <a:t>5. Si existe más del 20% de nodos susceptibles en la red, vaya a 2; de lo contrario, deténgase.</a:t>
            </a:r>
            <a:endParaRPr lang="en-US"/>
          </a:p>
        </p:txBody>
      </p:sp>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97DC69B0-0EF1-4BB2-80F7-538F0019153D}"/>
                  </a:ext>
                </a:extLst>
              </p:cNvPr>
              <p:cNvSpPr/>
              <p:nvPr/>
            </p:nvSpPr>
            <p:spPr>
              <a:xfrm>
                <a:off x="512788" y="297429"/>
                <a:ext cx="4175590" cy="461665"/>
              </a:xfrm>
              <a:prstGeom prst="rect">
                <a:avLst/>
              </a:prstGeom>
            </p:spPr>
            <p:txBody>
              <a:bodyPr wrap="square">
                <a:spAutoFit/>
              </a:bodyPr>
              <a:lstStyle/>
              <a:p>
                <a14:m>
                  <m:oMath xmlns:m="http://schemas.openxmlformats.org/officeDocument/2006/math">
                    <m:r>
                      <a:rPr lang="es-CO" sz="2400" i="1" smtClean="0">
                        <a:solidFill>
                          <a:schemeClr val="tx1"/>
                        </a:solidFill>
                        <a:latin typeface="Cambria Math"/>
                        <a:cs typeface="Times"/>
                      </a:rPr>
                      <m:t>𝑔</m:t>
                    </m:r>
                  </m:oMath>
                </a14:m>
                <a:r>
                  <a:rPr lang="es-ES" sz="2400">
                    <a:solidFill>
                      <a:schemeClr val="tx1"/>
                    </a:solidFill>
                    <a:latin typeface="Times"/>
                    <a:cs typeface="Times"/>
                  </a:rPr>
                  <a:t>:</a:t>
                </a:r>
                <a:r>
                  <a:rPr lang="es-ES" sz="2400">
                    <a:solidFill>
                      <a:schemeClr val="tx1"/>
                    </a:solidFill>
                    <a:latin typeface="Gill Sans Light"/>
                    <a:cs typeface="Gill Sans Light"/>
                  </a:rPr>
                  <a:t> probabilidad de contagio social</a:t>
                </a:r>
              </a:p>
            </p:txBody>
          </p:sp>
        </mc:Choice>
        <mc:Fallback xmlns="">
          <p:sp>
            <p:nvSpPr>
              <p:cNvPr id="5" name="Rectángulo 4">
                <a:extLst>
                  <a:ext uri="{FF2B5EF4-FFF2-40B4-BE49-F238E27FC236}">
                    <a16:creationId xmlns:a16="http://schemas.microsoft.com/office/drawing/2014/main" id="{97DC69B0-0EF1-4BB2-80F7-538F0019153D}"/>
                  </a:ext>
                </a:extLst>
              </p:cNvPr>
              <p:cNvSpPr>
                <a:spLocks noRot="1" noChangeAspect="1" noMove="1" noResize="1" noEditPoints="1" noAdjustHandles="1" noChangeArrowheads="1" noChangeShapeType="1" noTextEdit="1"/>
              </p:cNvSpPr>
              <p:nvPr/>
            </p:nvSpPr>
            <p:spPr>
              <a:xfrm>
                <a:off x="512788" y="297429"/>
                <a:ext cx="4175590" cy="461665"/>
              </a:xfrm>
              <a:prstGeom prst="rect">
                <a:avLst/>
              </a:prstGeom>
              <a:blipFill>
                <a:blip r:embed="rId2"/>
                <a:stretch>
                  <a:fillRect l="-2190" t="-11842" b="-107895"/>
                </a:stretch>
              </a:blipFill>
            </p:spPr>
            <p:txBody>
              <a:bodyPr/>
              <a:lstStyle/>
              <a:p>
                <a:r>
                  <a:rPr lang="en-US">
                    <a:noFill/>
                  </a:rPr>
                  <a:t> </a:t>
                </a:r>
              </a:p>
            </p:txBody>
          </p:sp>
        </mc:Fallback>
      </mc:AlternateContent>
      <p:cxnSp>
        <p:nvCxnSpPr>
          <p:cNvPr id="6" name="38 Conector recto">
            <a:extLst>
              <a:ext uri="{FF2B5EF4-FFF2-40B4-BE49-F238E27FC236}">
                <a16:creationId xmlns:a16="http://schemas.microsoft.com/office/drawing/2014/main" id="{3576A3E0-DF5C-445C-9666-CCD4B86CC0C2}"/>
              </a:ext>
            </a:extLst>
          </p:cNvPr>
          <p:cNvCxnSpPr>
            <a:stCxn id="23" idx="7"/>
            <a:endCxn id="37" idx="3"/>
          </p:cNvCxnSpPr>
          <p:nvPr/>
        </p:nvCxnSpPr>
        <p:spPr>
          <a:xfrm flipV="1">
            <a:off x="9383640" y="2390776"/>
            <a:ext cx="1133515" cy="530389"/>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7" name="28 Conector recto">
            <a:extLst>
              <a:ext uri="{FF2B5EF4-FFF2-40B4-BE49-F238E27FC236}">
                <a16:creationId xmlns:a16="http://schemas.microsoft.com/office/drawing/2014/main" id="{BD809239-1718-4AFA-BAA6-BA598062EA62}"/>
              </a:ext>
            </a:extLst>
          </p:cNvPr>
          <p:cNvCxnSpPr>
            <a:stCxn id="24" idx="5"/>
            <a:endCxn id="28" idx="1"/>
          </p:cNvCxnSpPr>
          <p:nvPr/>
        </p:nvCxnSpPr>
        <p:spPr>
          <a:xfrm>
            <a:off x="7424339" y="4182485"/>
            <a:ext cx="352029" cy="292845"/>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8" name="30 Conector recto">
            <a:extLst>
              <a:ext uri="{FF2B5EF4-FFF2-40B4-BE49-F238E27FC236}">
                <a16:creationId xmlns:a16="http://schemas.microsoft.com/office/drawing/2014/main" id="{C58A5874-F4A2-4078-9BA6-AE72637FB8D9}"/>
              </a:ext>
            </a:extLst>
          </p:cNvPr>
          <p:cNvCxnSpPr>
            <a:endCxn id="21" idx="2"/>
          </p:cNvCxnSpPr>
          <p:nvPr/>
        </p:nvCxnSpPr>
        <p:spPr>
          <a:xfrm>
            <a:off x="8496403" y="3763046"/>
            <a:ext cx="813901" cy="127695"/>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9" name="32 Conector recto">
            <a:extLst>
              <a:ext uri="{FF2B5EF4-FFF2-40B4-BE49-F238E27FC236}">
                <a16:creationId xmlns:a16="http://schemas.microsoft.com/office/drawing/2014/main" id="{ED76ED6B-7A3E-4D20-BD6B-230E1D040CBA}"/>
              </a:ext>
            </a:extLst>
          </p:cNvPr>
          <p:cNvCxnSpPr>
            <a:stCxn id="21" idx="6"/>
            <a:endCxn id="35" idx="2"/>
          </p:cNvCxnSpPr>
          <p:nvPr/>
        </p:nvCxnSpPr>
        <p:spPr>
          <a:xfrm flipV="1">
            <a:off x="9694346" y="3860358"/>
            <a:ext cx="1379683" cy="30383"/>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10" name="34 Conector recto">
            <a:extLst>
              <a:ext uri="{FF2B5EF4-FFF2-40B4-BE49-F238E27FC236}">
                <a16:creationId xmlns:a16="http://schemas.microsoft.com/office/drawing/2014/main" id="{C8663A79-CBFB-402C-8C42-00B3C53E84B4}"/>
              </a:ext>
            </a:extLst>
          </p:cNvPr>
          <p:cNvCxnSpPr>
            <a:stCxn id="32" idx="6"/>
            <a:endCxn id="23" idx="2"/>
          </p:cNvCxnSpPr>
          <p:nvPr/>
        </p:nvCxnSpPr>
        <p:spPr>
          <a:xfrm>
            <a:off x="8104169" y="2779674"/>
            <a:ext cx="951669" cy="278953"/>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11" name="35 Conector recto">
            <a:extLst>
              <a:ext uri="{FF2B5EF4-FFF2-40B4-BE49-F238E27FC236}">
                <a16:creationId xmlns:a16="http://schemas.microsoft.com/office/drawing/2014/main" id="{E6C65631-3839-489B-A33E-F465A50F3DB2}"/>
              </a:ext>
            </a:extLst>
          </p:cNvPr>
          <p:cNvCxnSpPr>
            <a:stCxn id="30" idx="6"/>
            <a:endCxn id="32" idx="2"/>
          </p:cNvCxnSpPr>
          <p:nvPr/>
        </p:nvCxnSpPr>
        <p:spPr>
          <a:xfrm flipV="1">
            <a:off x="6480043" y="2779674"/>
            <a:ext cx="1240084" cy="278953"/>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12" name="36 Conector recto">
            <a:extLst>
              <a:ext uri="{FF2B5EF4-FFF2-40B4-BE49-F238E27FC236}">
                <a16:creationId xmlns:a16="http://schemas.microsoft.com/office/drawing/2014/main" id="{BB9C5F53-7FC5-480B-8897-050031D93EAB}"/>
              </a:ext>
            </a:extLst>
          </p:cNvPr>
          <p:cNvCxnSpPr>
            <a:stCxn id="30" idx="5"/>
            <a:endCxn id="24" idx="1"/>
          </p:cNvCxnSpPr>
          <p:nvPr/>
        </p:nvCxnSpPr>
        <p:spPr>
          <a:xfrm>
            <a:off x="6423802" y="3196088"/>
            <a:ext cx="728977" cy="711475"/>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13" name="37 Conector recto">
            <a:extLst>
              <a:ext uri="{FF2B5EF4-FFF2-40B4-BE49-F238E27FC236}">
                <a16:creationId xmlns:a16="http://schemas.microsoft.com/office/drawing/2014/main" id="{E13A159D-4B2A-405C-869B-3FC3F9C78E39}"/>
              </a:ext>
            </a:extLst>
          </p:cNvPr>
          <p:cNvCxnSpPr>
            <a:stCxn id="32" idx="4"/>
            <a:endCxn id="24" idx="0"/>
          </p:cNvCxnSpPr>
          <p:nvPr/>
        </p:nvCxnSpPr>
        <p:spPr>
          <a:xfrm flipH="1">
            <a:off x="7288559" y="2974074"/>
            <a:ext cx="623589" cy="876551"/>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14" name="39 Conector recto">
            <a:extLst>
              <a:ext uri="{FF2B5EF4-FFF2-40B4-BE49-F238E27FC236}">
                <a16:creationId xmlns:a16="http://schemas.microsoft.com/office/drawing/2014/main" id="{CB9B50D2-9FDB-40A4-851B-8B486512A2F6}"/>
              </a:ext>
            </a:extLst>
          </p:cNvPr>
          <p:cNvCxnSpPr>
            <a:stCxn id="34" idx="1"/>
            <a:endCxn id="31" idx="5"/>
          </p:cNvCxnSpPr>
          <p:nvPr/>
        </p:nvCxnSpPr>
        <p:spPr>
          <a:xfrm flipH="1" flipV="1">
            <a:off x="9386489" y="2340987"/>
            <a:ext cx="914104" cy="592469"/>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15" name="40 Conector recto">
            <a:extLst>
              <a:ext uri="{FF2B5EF4-FFF2-40B4-BE49-F238E27FC236}">
                <a16:creationId xmlns:a16="http://schemas.microsoft.com/office/drawing/2014/main" id="{C19FB4C6-8D95-4330-A302-E38014D0BFBB}"/>
              </a:ext>
            </a:extLst>
          </p:cNvPr>
          <p:cNvCxnSpPr>
            <a:stCxn id="35" idx="1"/>
            <a:endCxn id="34" idx="5"/>
          </p:cNvCxnSpPr>
          <p:nvPr/>
        </p:nvCxnSpPr>
        <p:spPr>
          <a:xfrm flipH="1" flipV="1">
            <a:off x="10572153" y="3208379"/>
            <a:ext cx="558117" cy="514517"/>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16" name="41 Conector recto">
            <a:extLst>
              <a:ext uri="{FF2B5EF4-FFF2-40B4-BE49-F238E27FC236}">
                <a16:creationId xmlns:a16="http://schemas.microsoft.com/office/drawing/2014/main" id="{0DF48316-C6DC-435B-908A-010403D08AA2}"/>
              </a:ext>
            </a:extLst>
          </p:cNvPr>
          <p:cNvCxnSpPr>
            <a:stCxn id="23" idx="0"/>
            <a:endCxn id="31" idx="4"/>
          </p:cNvCxnSpPr>
          <p:nvPr/>
        </p:nvCxnSpPr>
        <p:spPr>
          <a:xfrm flipV="1">
            <a:off x="9247861" y="2397925"/>
            <a:ext cx="2849" cy="466301"/>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17" name="42 Conector recto">
            <a:extLst>
              <a:ext uri="{FF2B5EF4-FFF2-40B4-BE49-F238E27FC236}">
                <a16:creationId xmlns:a16="http://schemas.microsoft.com/office/drawing/2014/main" id="{780378C4-B33F-4696-BFE4-ADD4E34FAAF4}"/>
              </a:ext>
            </a:extLst>
          </p:cNvPr>
          <p:cNvCxnSpPr>
            <a:stCxn id="21" idx="0"/>
            <a:endCxn id="23" idx="4"/>
          </p:cNvCxnSpPr>
          <p:nvPr/>
        </p:nvCxnSpPr>
        <p:spPr>
          <a:xfrm flipH="1" flipV="1">
            <a:off x="9247861" y="3253027"/>
            <a:ext cx="254465" cy="443313"/>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18" name="43 Conector recto">
            <a:extLst>
              <a:ext uri="{FF2B5EF4-FFF2-40B4-BE49-F238E27FC236}">
                <a16:creationId xmlns:a16="http://schemas.microsoft.com/office/drawing/2014/main" id="{B06D69F2-772D-47BE-A051-985000157224}"/>
              </a:ext>
            </a:extLst>
          </p:cNvPr>
          <p:cNvCxnSpPr>
            <a:stCxn id="36" idx="1"/>
            <a:endCxn id="21" idx="5"/>
          </p:cNvCxnSpPr>
          <p:nvPr/>
        </p:nvCxnSpPr>
        <p:spPr>
          <a:xfrm flipH="1" flipV="1">
            <a:off x="9638105" y="4028201"/>
            <a:ext cx="662488" cy="542123"/>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19" name="44 Conector recto">
            <a:extLst>
              <a:ext uri="{FF2B5EF4-FFF2-40B4-BE49-F238E27FC236}">
                <a16:creationId xmlns:a16="http://schemas.microsoft.com/office/drawing/2014/main" id="{EC655C56-395D-48B1-85E4-0C4D765C9285}"/>
              </a:ext>
            </a:extLst>
          </p:cNvPr>
          <p:cNvCxnSpPr>
            <a:stCxn id="36" idx="2"/>
            <a:endCxn id="29" idx="6"/>
          </p:cNvCxnSpPr>
          <p:nvPr/>
        </p:nvCxnSpPr>
        <p:spPr>
          <a:xfrm flipH="1">
            <a:off x="9128087" y="4707786"/>
            <a:ext cx="1116265" cy="25980"/>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cxnSp>
        <p:nvCxnSpPr>
          <p:cNvPr id="20" name="45 Conector recto">
            <a:extLst>
              <a:ext uri="{FF2B5EF4-FFF2-40B4-BE49-F238E27FC236}">
                <a16:creationId xmlns:a16="http://schemas.microsoft.com/office/drawing/2014/main" id="{501D952D-7AF5-44B1-B75E-0B64B1E128D0}"/>
              </a:ext>
            </a:extLst>
          </p:cNvPr>
          <p:cNvCxnSpPr>
            <a:stCxn id="33" idx="4"/>
            <a:endCxn id="29" idx="0"/>
          </p:cNvCxnSpPr>
          <p:nvPr/>
        </p:nvCxnSpPr>
        <p:spPr>
          <a:xfrm>
            <a:off x="8309083" y="3974989"/>
            <a:ext cx="626983" cy="564377"/>
          </a:xfrm>
          <a:prstGeom prst="line">
            <a:avLst/>
          </a:prstGeom>
          <a:ln w="38100" cmpd="sng">
            <a:solidFill>
              <a:srgbClr val="CDFF23"/>
            </a:solidFill>
          </a:ln>
          <a:effectLst/>
        </p:spPr>
        <p:style>
          <a:lnRef idx="2">
            <a:schemeClr val="accent3"/>
          </a:lnRef>
          <a:fillRef idx="0">
            <a:schemeClr val="accent3"/>
          </a:fillRef>
          <a:effectRef idx="1">
            <a:schemeClr val="accent3"/>
          </a:effectRef>
          <a:fontRef idx="minor">
            <a:schemeClr val="tx1"/>
          </a:fontRef>
        </p:style>
      </p:cxnSp>
      <p:sp>
        <p:nvSpPr>
          <p:cNvPr id="21" name="18 Elipse">
            <a:extLst>
              <a:ext uri="{FF2B5EF4-FFF2-40B4-BE49-F238E27FC236}">
                <a16:creationId xmlns:a16="http://schemas.microsoft.com/office/drawing/2014/main" id="{F095E4F6-2FB0-4028-A36C-30E5318C819B}"/>
              </a:ext>
            </a:extLst>
          </p:cNvPr>
          <p:cNvSpPr/>
          <p:nvPr/>
        </p:nvSpPr>
        <p:spPr>
          <a:xfrm>
            <a:off x="9310304" y="3696340"/>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latin typeface="Gill Sans Light"/>
              <a:cs typeface="Gill Sans Light"/>
            </a:endParaRPr>
          </a:p>
        </p:txBody>
      </p:sp>
      <p:sp>
        <p:nvSpPr>
          <p:cNvPr id="22" name="72 Elipse">
            <a:extLst>
              <a:ext uri="{FF2B5EF4-FFF2-40B4-BE49-F238E27FC236}">
                <a16:creationId xmlns:a16="http://schemas.microsoft.com/office/drawing/2014/main" id="{DB13AAFE-AB20-4E65-80E7-64D9ABB43AE2}"/>
              </a:ext>
            </a:extLst>
          </p:cNvPr>
          <p:cNvSpPr/>
          <p:nvPr/>
        </p:nvSpPr>
        <p:spPr>
          <a:xfrm>
            <a:off x="9307242" y="3698037"/>
            <a:ext cx="386892" cy="388800"/>
          </a:xfrm>
          <a:prstGeom prst="ellipse">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prstClr val="black"/>
              </a:solidFill>
            </a:endParaRPr>
          </a:p>
        </p:txBody>
      </p:sp>
      <p:sp>
        <p:nvSpPr>
          <p:cNvPr id="23" name="16 Elipse">
            <a:extLst>
              <a:ext uri="{FF2B5EF4-FFF2-40B4-BE49-F238E27FC236}">
                <a16:creationId xmlns:a16="http://schemas.microsoft.com/office/drawing/2014/main" id="{F965FA75-8C9F-4F77-AE9C-AE847D3ABF58}"/>
              </a:ext>
            </a:extLst>
          </p:cNvPr>
          <p:cNvSpPr/>
          <p:nvPr/>
        </p:nvSpPr>
        <p:spPr>
          <a:xfrm>
            <a:off x="9055838" y="2864226"/>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latin typeface="Gill Sans Light"/>
              <a:cs typeface="Gill Sans Light"/>
            </a:endParaRPr>
          </a:p>
        </p:txBody>
      </p:sp>
      <p:sp>
        <p:nvSpPr>
          <p:cNvPr id="24" name="5 Elipse">
            <a:extLst>
              <a:ext uri="{FF2B5EF4-FFF2-40B4-BE49-F238E27FC236}">
                <a16:creationId xmlns:a16="http://schemas.microsoft.com/office/drawing/2014/main" id="{63DC6E87-86F3-4216-8B66-B977885E772E}"/>
              </a:ext>
            </a:extLst>
          </p:cNvPr>
          <p:cNvSpPr/>
          <p:nvPr/>
        </p:nvSpPr>
        <p:spPr>
          <a:xfrm>
            <a:off x="7096537" y="3850624"/>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latin typeface="Gill Sans Light"/>
              <a:cs typeface="Gill Sans Light"/>
            </a:endParaRPr>
          </a:p>
        </p:txBody>
      </p:sp>
      <p:sp>
        <p:nvSpPr>
          <p:cNvPr id="25" name="63 Elipse">
            <a:extLst>
              <a:ext uri="{FF2B5EF4-FFF2-40B4-BE49-F238E27FC236}">
                <a16:creationId xmlns:a16="http://schemas.microsoft.com/office/drawing/2014/main" id="{F2D6B473-3D24-451E-9BA2-9DCDF1E60E6A}"/>
              </a:ext>
            </a:extLst>
          </p:cNvPr>
          <p:cNvSpPr/>
          <p:nvPr/>
        </p:nvSpPr>
        <p:spPr>
          <a:xfrm>
            <a:off x="7098038" y="3850624"/>
            <a:ext cx="384043" cy="388800"/>
          </a:xfrm>
          <a:prstGeom prst="ellipse">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prstClr val="black"/>
              </a:solidFill>
            </a:endParaRPr>
          </a:p>
        </p:txBody>
      </p:sp>
      <p:sp>
        <p:nvSpPr>
          <p:cNvPr id="26" name="64 Elipse">
            <a:extLst>
              <a:ext uri="{FF2B5EF4-FFF2-40B4-BE49-F238E27FC236}">
                <a16:creationId xmlns:a16="http://schemas.microsoft.com/office/drawing/2014/main" id="{B373BEF1-5D52-4E3B-A4FA-5DE82431C50F}"/>
              </a:ext>
            </a:extLst>
          </p:cNvPr>
          <p:cNvSpPr/>
          <p:nvPr/>
        </p:nvSpPr>
        <p:spPr>
          <a:xfrm>
            <a:off x="9055840" y="2864226"/>
            <a:ext cx="386892" cy="388800"/>
          </a:xfrm>
          <a:prstGeom prst="ellipse">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prstClr val="black"/>
              </a:solidFill>
            </a:endParaRPr>
          </a:p>
        </p:txBody>
      </p:sp>
      <p:sp>
        <p:nvSpPr>
          <p:cNvPr id="27" name="3 Elipse">
            <a:extLst>
              <a:ext uri="{FF2B5EF4-FFF2-40B4-BE49-F238E27FC236}">
                <a16:creationId xmlns:a16="http://schemas.microsoft.com/office/drawing/2014/main" id="{70A03951-384F-437C-A446-28B2BE6A8207}"/>
              </a:ext>
            </a:extLst>
          </p:cNvPr>
          <p:cNvSpPr/>
          <p:nvPr/>
        </p:nvSpPr>
        <p:spPr>
          <a:xfrm>
            <a:off x="6626961" y="1177994"/>
            <a:ext cx="853619" cy="792088"/>
          </a:xfrm>
          <a:prstGeom prst="ellipse">
            <a:avLst/>
          </a:prstGeom>
          <a:solidFill>
            <a:schemeClr val="bg1"/>
          </a:solidFill>
          <a:ln w="38100" cmpd="sng">
            <a:noFill/>
          </a:ln>
        </p:spPr>
        <p:style>
          <a:lnRef idx="2">
            <a:schemeClr val="dk1"/>
          </a:lnRef>
          <a:fillRef idx="1">
            <a:schemeClr val="lt1"/>
          </a:fillRef>
          <a:effectRef idx="0">
            <a:schemeClr val="dk1"/>
          </a:effectRef>
          <a:fontRef idx="minor">
            <a:schemeClr val="dk1"/>
          </a:fontRef>
        </p:style>
        <p:txBody>
          <a:bodyPr rtlCol="0" anchor="ctr"/>
          <a:lstStyle/>
          <a:p>
            <a:pPr algn="ctr"/>
            <a:r>
              <a:rPr lang="es-ES" sz="3733" i="1">
                <a:ln>
                  <a:solidFill>
                    <a:schemeClr val="tx1"/>
                  </a:solidFill>
                </a:ln>
                <a:solidFill>
                  <a:schemeClr val="tx1"/>
                </a:solidFill>
                <a:latin typeface="Times New Roman"/>
                <a:cs typeface="Times New Roman"/>
              </a:rPr>
              <a:t>S</a:t>
            </a:r>
          </a:p>
        </p:txBody>
      </p:sp>
      <p:sp>
        <p:nvSpPr>
          <p:cNvPr id="28" name="10 Elipse">
            <a:extLst>
              <a:ext uri="{FF2B5EF4-FFF2-40B4-BE49-F238E27FC236}">
                <a16:creationId xmlns:a16="http://schemas.microsoft.com/office/drawing/2014/main" id="{A5AFCC81-D3CD-4591-8018-FBD62B9C75E2}"/>
              </a:ext>
            </a:extLst>
          </p:cNvPr>
          <p:cNvSpPr/>
          <p:nvPr/>
        </p:nvSpPr>
        <p:spPr>
          <a:xfrm>
            <a:off x="7720126" y="4418392"/>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latin typeface="Gill Sans Light"/>
              <a:cs typeface="Gill Sans Light"/>
            </a:endParaRPr>
          </a:p>
        </p:txBody>
      </p:sp>
      <p:sp>
        <p:nvSpPr>
          <p:cNvPr id="29" name="11 Elipse">
            <a:extLst>
              <a:ext uri="{FF2B5EF4-FFF2-40B4-BE49-F238E27FC236}">
                <a16:creationId xmlns:a16="http://schemas.microsoft.com/office/drawing/2014/main" id="{848D83A0-ECB3-4CE8-BD7F-14CCF5D5DD61}"/>
              </a:ext>
            </a:extLst>
          </p:cNvPr>
          <p:cNvSpPr/>
          <p:nvPr/>
        </p:nvSpPr>
        <p:spPr>
          <a:xfrm>
            <a:off x="8744044" y="4539365"/>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latin typeface="Gill Sans Light"/>
              <a:cs typeface="Gill Sans Light"/>
            </a:endParaRPr>
          </a:p>
        </p:txBody>
      </p:sp>
      <p:sp>
        <p:nvSpPr>
          <p:cNvPr id="30" name="12 Elipse">
            <a:extLst>
              <a:ext uri="{FF2B5EF4-FFF2-40B4-BE49-F238E27FC236}">
                <a16:creationId xmlns:a16="http://schemas.microsoft.com/office/drawing/2014/main" id="{3A7DEA93-5128-463E-B0D1-BF86ED70C6CE}"/>
              </a:ext>
            </a:extLst>
          </p:cNvPr>
          <p:cNvSpPr/>
          <p:nvPr/>
        </p:nvSpPr>
        <p:spPr>
          <a:xfrm>
            <a:off x="6096000" y="2864226"/>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latin typeface="Gill Sans Light"/>
              <a:cs typeface="Gill Sans Light"/>
            </a:endParaRPr>
          </a:p>
        </p:txBody>
      </p:sp>
      <p:sp>
        <p:nvSpPr>
          <p:cNvPr id="31" name="14 Elipse">
            <a:extLst>
              <a:ext uri="{FF2B5EF4-FFF2-40B4-BE49-F238E27FC236}">
                <a16:creationId xmlns:a16="http://schemas.microsoft.com/office/drawing/2014/main" id="{62EC54A5-3706-4D37-9126-527B53929AC9}"/>
              </a:ext>
            </a:extLst>
          </p:cNvPr>
          <p:cNvSpPr/>
          <p:nvPr/>
        </p:nvSpPr>
        <p:spPr>
          <a:xfrm>
            <a:off x="9058688" y="2009125"/>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latin typeface="Gill Sans Light"/>
              <a:cs typeface="Gill Sans Light"/>
            </a:endParaRPr>
          </a:p>
        </p:txBody>
      </p:sp>
      <p:sp>
        <p:nvSpPr>
          <p:cNvPr id="32" name="15 Elipse">
            <a:extLst>
              <a:ext uri="{FF2B5EF4-FFF2-40B4-BE49-F238E27FC236}">
                <a16:creationId xmlns:a16="http://schemas.microsoft.com/office/drawing/2014/main" id="{8F03E1E6-7F03-488F-AD90-A76D2489A452}"/>
              </a:ext>
            </a:extLst>
          </p:cNvPr>
          <p:cNvSpPr/>
          <p:nvPr/>
        </p:nvSpPr>
        <p:spPr>
          <a:xfrm>
            <a:off x="7720126" y="2585273"/>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latin typeface="Gill Sans Light"/>
              <a:cs typeface="Gill Sans Light"/>
            </a:endParaRPr>
          </a:p>
        </p:txBody>
      </p:sp>
      <p:sp>
        <p:nvSpPr>
          <p:cNvPr id="33" name="13 Elipse">
            <a:extLst>
              <a:ext uri="{FF2B5EF4-FFF2-40B4-BE49-F238E27FC236}">
                <a16:creationId xmlns:a16="http://schemas.microsoft.com/office/drawing/2014/main" id="{ED6EB169-2303-4407-9C0E-9B484DB2CE4B}"/>
              </a:ext>
            </a:extLst>
          </p:cNvPr>
          <p:cNvSpPr/>
          <p:nvPr/>
        </p:nvSpPr>
        <p:spPr>
          <a:xfrm>
            <a:off x="8117061" y="3586188"/>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latin typeface="Gill Sans Light"/>
              <a:cs typeface="Gill Sans Light"/>
            </a:endParaRPr>
          </a:p>
        </p:txBody>
      </p:sp>
      <p:sp>
        <p:nvSpPr>
          <p:cNvPr id="34" name="17 Elipse">
            <a:extLst>
              <a:ext uri="{FF2B5EF4-FFF2-40B4-BE49-F238E27FC236}">
                <a16:creationId xmlns:a16="http://schemas.microsoft.com/office/drawing/2014/main" id="{445C7A59-CD86-4FBF-AADC-98245D357ED5}"/>
              </a:ext>
            </a:extLst>
          </p:cNvPr>
          <p:cNvSpPr/>
          <p:nvPr/>
        </p:nvSpPr>
        <p:spPr>
          <a:xfrm>
            <a:off x="10244352" y="2876517"/>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latin typeface="Gill Sans Light"/>
              <a:cs typeface="Gill Sans Light"/>
            </a:endParaRPr>
          </a:p>
        </p:txBody>
      </p:sp>
      <p:sp>
        <p:nvSpPr>
          <p:cNvPr id="35" name="19 Elipse">
            <a:extLst>
              <a:ext uri="{FF2B5EF4-FFF2-40B4-BE49-F238E27FC236}">
                <a16:creationId xmlns:a16="http://schemas.microsoft.com/office/drawing/2014/main" id="{23B72C71-0AC0-4D90-AC52-17784F9CC78A}"/>
              </a:ext>
            </a:extLst>
          </p:cNvPr>
          <p:cNvSpPr/>
          <p:nvPr/>
        </p:nvSpPr>
        <p:spPr>
          <a:xfrm>
            <a:off x="11074029" y="3665957"/>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latin typeface="Gill Sans Light"/>
              <a:cs typeface="Gill Sans Light"/>
            </a:endParaRPr>
          </a:p>
        </p:txBody>
      </p:sp>
      <p:sp>
        <p:nvSpPr>
          <p:cNvPr id="36" name="20 Elipse">
            <a:extLst>
              <a:ext uri="{FF2B5EF4-FFF2-40B4-BE49-F238E27FC236}">
                <a16:creationId xmlns:a16="http://schemas.microsoft.com/office/drawing/2014/main" id="{3D330F25-78A5-4A2C-B275-E8F3BA0BF5F3}"/>
              </a:ext>
            </a:extLst>
          </p:cNvPr>
          <p:cNvSpPr/>
          <p:nvPr/>
        </p:nvSpPr>
        <p:spPr>
          <a:xfrm>
            <a:off x="10244352" y="4513385"/>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latin typeface="Gill Sans Light"/>
              <a:cs typeface="Gill Sans Light"/>
            </a:endParaRPr>
          </a:p>
        </p:txBody>
      </p:sp>
      <p:sp>
        <p:nvSpPr>
          <p:cNvPr id="37" name="21 Elipse">
            <a:extLst>
              <a:ext uri="{FF2B5EF4-FFF2-40B4-BE49-F238E27FC236}">
                <a16:creationId xmlns:a16="http://schemas.microsoft.com/office/drawing/2014/main" id="{6374B541-30DF-48D1-8AEC-ED61E328B8D7}"/>
              </a:ext>
            </a:extLst>
          </p:cNvPr>
          <p:cNvSpPr/>
          <p:nvPr/>
        </p:nvSpPr>
        <p:spPr>
          <a:xfrm>
            <a:off x="10460913" y="2058914"/>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latin typeface="Gill Sans Light"/>
              <a:cs typeface="Gill Sans Light"/>
            </a:endParaRPr>
          </a:p>
        </p:txBody>
      </p:sp>
      <p:cxnSp>
        <p:nvCxnSpPr>
          <p:cNvPr id="38" name="22 Conector recto de flecha">
            <a:extLst>
              <a:ext uri="{FF2B5EF4-FFF2-40B4-BE49-F238E27FC236}">
                <a16:creationId xmlns:a16="http://schemas.microsoft.com/office/drawing/2014/main" id="{9EC54AD6-B8FF-4534-B8E3-FF7343D8C34A}"/>
              </a:ext>
            </a:extLst>
          </p:cNvPr>
          <p:cNvCxnSpPr>
            <a:stCxn id="27" idx="4"/>
            <a:endCxn id="24" idx="0"/>
          </p:cNvCxnSpPr>
          <p:nvPr/>
        </p:nvCxnSpPr>
        <p:spPr>
          <a:xfrm>
            <a:off x="7053771" y="1970083"/>
            <a:ext cx="234788" cy="1880541"/>
          </a:xfrm>
          <a:prstGeom prst="straightConnector1">
            <a:avLst/>
          </a:prstGeom>
          <a:ln w="38100" cmpd="sng">
            <a:solidFill>
              <a:srgbClr val="FEB111"/>
            </a:solidFill>
            <a:tailEnd type="arrow"/>
          </a:ln>
          <a:effectLst/>
        </p:spPr>
        <p:style>
          <a:lnRef idx="2">
            <a:schemeClr val="dk1"/>
          </a:lnRef>
          <a:fillRef idx="0">
            <a:schemeClr val="dk1"/>
          </a:fillRef>
          <a:effectRef idx="1">
            <a:schemeClr val="dk1"/>
          </a:effectRef>
          <a:fontRef idx="minor">
            <a:schemeClr val="tx1"/>
          </a:fontRef>
        </p:style>
      </p:cxnSp>
      <p:cxnSp>
        <p:nvCxnSpPr>
          <p:cNvPr id="39" name="24 Conector recto de flecha">
            <a:extLst>
              <a:ext uri="{FF2B5EF4-FFF2-40B4-BE49-F238E27FC236}">
                <a16:creationId xmlns:a16="http://schemas.microsoft.com/office/drawing/2014/main" id="{631944EE-097D-4090-BD43-C3ACE51A06C7}"/>
              </a:ext>
            </a:extLst>
          </p:cNvPr>
          <p:cNvCxnSpPr>
            <a:stCxn id="27" idx="5"/>
            <a:endCxn id="23" idx="1"/>
          </p:cNvCxnSpPr>
          <p:nvPr/>
        </p:nvCxnSpPr>
        <p:spPr>
          <a:xfrm>
            <a:off x="7355571" y="1854085"/>
            <a:ext cx="1756509" cy="1067081"/>
          </a:xfrm>
          <a:prstGeom prst="straightConnector1">
            <a:avLst/>
          </a:prstGeom>
          <a:ln w="38100" cmpd="sng">
            <a:solidFill>
              <a:srgbClr val="FEB111"/>
            </a:solidFill>
            <a:tailEnd type="arrow"/>
          </a:ln>
          <a:effectLst/>
        </p:spPr>
        <p:style>
          <a:lnRef idx="2">
            <a:schemeClr val="dk1"/>
          </a:lnRef>
          <a:fillRef idx="0">
            <a:schemeClr val="dk1"/>
          </a:fillRef>
          <a:effectRef idx="1">
            <a:schemeClr val="dk1"/>
          </a:effectRef>
          <a:fontRef idx="minor">
            <a:schemeClr val="tx1"/>
          </a:fontRef>
        </p:style>
      </p:cxnSp>
      <p:cxnSp>
        <p:nvCxnSpPr>
          <p:cNvPr id="40" name="26 Conector recto de flecha">
            <a:extLst>
              <a:ext uri="{FF2B5EF4-FFF2-40B4-BE49-F238E27FC236}">
                <a16:creationId xmlns:a16="http://schemas.microsoft.com/office/drawing/2014/main" id="{F98861B1-0096-4AC2-B504-E61C4C655045}"/>
              </a:ext>
            </a:extLst>
          </p:cNvPr>
          <p:cNvCxnSpPr>
            <a:stCxn id="27" idx="6"/>
            <a:endCxn id="37" idx="1"/>
          </p:cNvCxnSpPr>
          <p:nvPr/>
        </p:nvCxnSpPr>
        <p:spPr>
          <a:xfrm>
            <a:off x="7480580" y="1574039"/>
            <a:ext cx="3036575" cy="541815"/>
          </a:xfrm>
          <a:prstGeom prst="straightConnector1">
            <a:avLst/>
          </a:prstGeom>
          <a:ln w="38100" cmpd="sng">
            <a:solidFill>
              <a:srgbClr val="FEB111"/>
            </a:solidFill>
            <a:tailEnd type="arrow"/>
          </a:ln>
          <a:effectLst/>
        </p:spPr>
        <p:style>
          <a:lnRef idx="2">
            <a:schemeClr val="dk1"/>
          </a:lnRef>
          <a:fillRef idx="0">
            <a:schemeClr val="dk1"/>
          </a:fillRef>
          <a:effectRef idx="1">
            <a:schemeClr val="dk1"/>
          </a:effectRef>
          <a:fontRef idx="minor">
            <a:schemeClr val="tx1"/>
          </a:fontRef>
        </p:style>
      </p:cxnSp>
      <p:sp>
        <p:nvSpPr>
          <p:cNvPr id="41" name="49 Rectángulo">
            <a:extLst>
              <a:ext uri="{FF2B5EF4-FFF2-40B4-BE49-F238E27FC236}">
                <a16:creationId xmlns:a16="http://schemas.microsoft.com/office/drawing/2014/main" id="{18C344F3-E07D-4AB8-ABD6-50E82DF426FC}"/>
              </a:ext>
            </a:extLst>
          </p:cNvPr>
          <p:cNvSpPr/>
          <p:nvPr/>
        </p:nvSpPr>
        <p:spPr>
          <a:xfrm>
            <a:off x="10357047" y="2030400"/>
            <a:ext cx="613116" cy="445492"/>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42" name="50 Rectángulo">
            <a:extLst>
              <a:ext uri="{FF2B5EF4-FFF2-40B4-BE49-F238E27FC236}">
                <a16:creationId xmlns:a16="http://schemas.microsoft.com/office/drawing/2014/main" id="{85BB47A7-0E00-4FEE-A0F6-2F0F233BA66F}"/>
              </a:ext>
            </a:extLst>
          </p:cNvPr>
          <p:cNvSpPr/>
          <p:nvPr/>
        </p:nvSpPr>
        <p:spPr>
          <a:xfrm>
            <a:off x="8946143" y="2830343"/>
            <a:ext cx="613116" cy="445492"/>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43" name="51 Rectángulo">
            <a:extLst>
              <a:ext uri="{FF2B5EF4-FFF2-40B4-BE49-F238E27FC236}">
                <a16:creationId xmlns:a16="http://schemas.microsoft.com/office/drawing/2014/main" id="{819548C1-9BF1-4061-8A33-BE0E5B9AB02C}"/>
              </a:ext>
            </a:extLst>
          </p:cNvPr>
          <p:cNvSpPr/>
          <p:nvPr/>
        </p:nvSpPr>
        <p:spPr>
          <a:xfrm>
            <a:off x="6993208" y="3825463"/>
            <a:ext cx="613116" cy="445492"/>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44" name="52 CuadroTexto">
            <a:extLst>
              <a:ext uri="{FF2B5EF4-FFF2-40B4-BE49-F238E27FC236}">
                <a16:creationId xmlns:a16="http://schemas.microsoft.com/office/drawing/2014/main" id="{B69662AD-B27E-4B7E-9AC5-F468C28AF66C}"/>
              </a:ext>
            </a:extLst>
          </p:cNvPr>
          <p:cNvSpPr txBox="1"/>
          <p:nvPr/>
        </p:nvSpPr>
        <p:spPr>
          <a:xfrm>
            <a:off x="10988594" y="2108018"/>
            <a:ext cx="479808" cy="369332"/>
          </a:xfrm>
          <a:prstGeom prst="rect">
            <a:avLst/>
          </a:prstGeom>
          <a:noFill/>
        </p:spPr>
        <p:txBody>
          <a:bodyPr wrap="square" rtlCol="0">
            <a:spAutoFit/>
          </a:bodyPr>
          <a:lstStyle/>
          <a:p>
            <a:endParaRPr lang="es-ES">
              <a:solidFill>
                <a:srgbClr val="FFFFFF"/>
              </a:solidFill>
            </a:endParaRPr>
          </a:p>
        </p:txBody>
      </p:sp>
      <p:sp>
        <p:nvSpPr>
          <p:cNvPr id="45" name="53 CuadroTexto">
            <a:extLst>
              <a:ext uri="{FF2B5EF4-FFF2-40B4-BE49-F238E27FC236}">
                <a16:creationId xmlns:a16="http://schemas.microsoft.com/office/drawing/2014/main" id="{2599921E-B1D2-46EC-9A49-25E1C46C48B7}"/>
              </a:ext>
            </a:extLst>
          </p:cNvPr>
          <p:cNvSpPr txBox="1"/>
          <p:nvPr/>
        </p:nvSpPr>
        <p:spPr>
          <a:xfrm>
            <a:off x="9548189" y="3044122"/>
            <a:ext cx="479808" cy="369332"/>
          </a:xfrm>
          <a:prstGeom prst="rect">
            <a:avLst/>
          </a:prstGeom>
          <a:noFill/>
        </p:spPr>
        <p:txBody>
          <a:bodyPr wrap="square" rtlCol="0">
            <a:spAutoFit/>
          </a:bodyPr>
          <a:lstStyle/>
          <a:p>
            <a:endParaRPr lang="es-ES">
              <a:solidFill>
                <a:srgbClr val="FFFFFF"/>
              </a:solidFill>
            </a:endParaRPr>
          </a:p>
        </p:txBody>
      </p:sp>
      <p:sp>
        <p:nvSpPr>
          <p:cNvPr id="46" name="54 CuadroTexto">
            <a:extLst>
              <a:ext uri="{FF2B5EF4-FFF2-40B4-BE49-F238E27FC236}">
                <a16:creationId xmlns:a16="http://schemas.microsoft.com/office/drawing/2014/main" id="{A7F4BC27-235C-425D-ADAF-9393B1F9D6BF}"/>
              </a:ext>
            </a:extLst>
          </p:cNvPr>
          <p:cNvSpPr txBox="1"/>
          <p:nvPr/>
        </p:nvSpPr>
        <p:spPr>
          <a:xfrm>
            <a:off x="7048654" y="4172172"/>
            <a:ext cx="479808" cy="369332"/>
          </a:xfrm>
          <a:prstGeom prst="rect">
            <a:avLst/>
          </a:prstGeom>
          <a:noFill/>
        </p:spPr>
        <p:txBody>
          <a:bodyPr wrap="square" rtlCol="0">
            <a:spAutoFit/>
          </a:bodyPr>
          <a:lstStyle/>
          <a:p>
            <a:endParaRPr lang="es-ES">
              <a:solidFill>
                <a:srgbClr val="FFFFFF"/>
              </a:solidFill>
            </a:endParaRPr>
          </a:p>
        </p:txBody>
      </p:sp>
    </p:spTree>
    <p:extLst>
      <p:ext uri="{BB962C8B-B14F-4D97-AF65-F5344CB8AC3E}">
        <p14:creationId xmlns:p14="http://schemas.microsoft.com/office/powerpoint/2010/main" val="3056115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b="1"/>
              <a:t>Bono</a:t>
            </a:r>
          </a:p>
        </p:txBody>
      </p:sp>
      <p:sp>
        <p:nvSpPr>
          <p:cNvPr id="3" name="2 Marcador de contenido"/>
          <p:cNvSpPr>
            <a:spLocks noGrp="1"/>
          </p:cNvSpPr>
          <p:nvPr>
            <p:ph idx="1"/>
          </p:nvPr>
        </p:nvSpPr>
        <p:spPr/>
        <p:txBody>
          <a:bodyPr/>
          <a:lstStyle/>
          <a:p>
            <a:pPr marL="0" indent="0">
              <a:buNone/>
            </a:pPr>
            <a:r>
              <a:rPr lang="es-CO"/>
              <a:t>¿Cuál es el mayor problema de salud pública de los Estados Unidos?</a:t>
            </a:r>
          </a:p>
        </p:txBody>
      </p:sp>
      <p:pic>
        <p:nvPicPr>
          <p:cNvPr id="10" name="Imagen 9">
            <a:extLst>
              <a:ext uri="{FF2B5EF4-FFF2-40B4-BE49-F238E27FC236}">
                <a16:creationId xmlns:a16="http://schemas.microsoft.com/office/drawing/2014/main" id="{CE4A6BA3-2DAB-42F3-9B27-3B5DD902E18C}"/>
              </a:ext>
            </a:extLst>
          </p:cNvPr>
          <p:cNvPicPr>
            <a:picLocks noChangeAspect="1"/>
          </p:cNvPicPr>
          <p:nvPr/>
        </p:nvPicPr>
        <p:blipFill>
          <a:blip r:embed="rId3"/>
          <a:stretch>
            <a:fillRect/>
          </a:stretch>
        </p:blipFill>
        <p:spPr>
          <a:xfrm>
            <a:off x="3974844" y="2256402"/>
            <a:ext cx="4242312" cy="3183775"/>
          </a:xfrm>
          <a:prstGeom prst="rect">
            <a:avLst/>
          </a:prstGeom>
        </p:spPr>
      </p:pic>
    </p:spTree>
    <p:extLst>
      <p:ext uri="{BB962C8B-B14F-4D97-AF65-F5344CB8AC3E}">
        <p14:creationId xmlns:p14="http://schemas.microsoft.com/office/powerpoint/2010/main" val="325511485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obese.co/wp-content/uploads/2011/08/h1n1-swine-flu-obesi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487" y="893697"/>
            <a:ext cx="7027025" cy="5070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051541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a:extLst>
              <a:ext uri="{FF2B5EF4-FFF2-40B4-BE49-F238E27FC236}">
                <a16:creationId xmlns:a16="http://schemas.microsoft.com/office/drawing/2014/main" id="{6A07573F-0864-4549-B95D-CEC84ACD2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505200"/>
            <a:ext cx="3863975" cy="270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3">
            <a:extLst>
              <a:ext uri="{FF2B5EF4-FFF2-40B4-BE49-F238E27FC236}">
                <a16:creationId xmlns:a16="http://schemas.microsoft.com/office/drawing/2014/main" id="{A7E4BEB1-1F87-45EB-8B65-7657A7E53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000" y="3356644"/>
            <a:ext cx="4095744" cy="290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1D5E49C-2AC9-4FB9-ACA3-CD676AD9CA4A}"/>
              </a:ext>
            </a:extLst>
          </p:cNvPr>
          <p:cNvSpPr>
            <a:spLocks noChangeArrowheads="1"/>
          </p:cNvSpPr>
          <p:nvPr/>
        </p:nvSpPr>
        <p:spPr bwMode="auto">
          <a:xfrm>
            <a:off x="399011" y="0"/>
            <a:ext cx="114549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sz="4000">
                <a:solidFill>
                  <a:schemeClr val="accent6">
                    <a:lumMod val="75000"/>
                  </a:schemeClr>
                </a:solidFill>
                <a:latin typeface="+mn-lt"/>
              </a:rPr>
              <a:t>La </a:t>
            </a:r>
            <a:r>
              <a:rPr lang="en-US" sz="4000" err="1">
                <a:solidFill>
                  <a:schemeClr val="accent6">
                    <a:lumMod val="75000"/>
                  </a:schemeClr>
                </a:solidFill>
                <a:latin typeface="+mn-lt"/>
              </a:rPr>
              <a:t>epidemia</a:t>
            </a:r>
            <a:r>
              <a:rPr lang="en-US" sz="4000">
                <a:solidFill>
                  <a:schemeClr val="accent6">
                    <a:lumMod val="75000"/>
                  </a:schemeClr>
                </a:solidFill>
                <a:latin typeface="+mn-lt"/>
              </a:rPr>
              <a:t> de </a:t>
            </a:r>
            <a:r>
              <a:rPr lang="en-US" sz="4000" err="1">
                <a:solidFill>
                  <a:schemeClr val="accent6">
                    <a:lumMod val="75000"/>
                  </a:schemeClr>
                </a:solidFill>
                <a:latin typeface="+mn-lt"/>
              </a:rPr>
              <a:t>obesidad</a:t>
            </a:r>
            <a:endParaRPr lang="en-US" sz="4000">
              <a:solidFill>
                <a:schemeClr val="accent6">
                  <a:lumMod val="75000"/>
                </a:schemeClr>
              </a:solidFill>
              <a:latin typeface="+mn-lt"/>
            </a:endParaRPr>
          </a:p>
        </p:txBody>
      </p:sp>
      <p:sp>
        <p:nvSpPr>
          <p:cNvPr id="5" name="Rectangle 4">
            <a:extLst>
              <a:ext uri="{FF2B5EF4-FFF2-40B4-BE49-F238E27FC236}">
                <a16:creationId xmlns:a16="http://schemas.microsoft.com/office/drawing/2014/main" id="{16CA312D-F097-41EA-A235-121B8E4DBE52}"/>
              </a:ext>
            </a:extLst>
          </p:cNvPr>
          <p:cNvSpPr>
            <a:spLocks noChangeArrowheads="1"/>
          </p:cNvSpPr>
          <p:nvPr/>
        </p:nvSpPr>
        <p:spPr bwMode="auto">
          <a:xfrm>
            <a:off x="5310188" y="108334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s-ES">
              <a:latin typeface="+mn-lt"/>
            </a:endParaRPr>
          </a:p>
        </p:txBody>
      </p:sp>
      <p:sp>
        <p:nvSpPr>
          <p:cNvPr id="6" name="Text Box 5">
            <a:extLst>
              <a:ext uri="{FF2B5EF4-FFF2-40B4-BE49-F238E27FC236}">
                <a16:creationId xmlns:a16="http://schemas.microsoft.com/office/drawing/2014/main" id="{8CA61571-A41F-4512-88D0-A0CC8A67644D}"/>
              </a:ext>
            </a:extLst>
          </p:cNvPr>
          <p:cNvSpPr txBox="1">
            <a:spLocks noChangeArrowheads="1"/>
          </p:cNvSpPr>
          <p:nvPr/>
        </p:nvSpPr>
        <p:spPr bwMode="auto">
          <a:xfrm>
            <a:off x="399011" y="908720"/>
            <a:ext cx="11454938" cy="87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a:latin typeface="+mn-lt"/>
                <a:ea typeface="ＭＳ Ｐゴシック" pitchFamily="34" charset="-128"/>
              </a:rPr>
              <a:t>66% de los </a:t>
            </a:r>
            <a:r>
              <a:rPr lang="en-US" sz="2400" err="1">
                <a:latin typeface="+mn-lt"/>
                <a:ea typeface="ＭＳ Ｐゴシック" pitchFamily="34" charset="-128"/>
              </a:rPr>
              <a:t>norteamericanos</a:t>
            </a:r>
            <a:r>
              <a:rPr lang="en-US" sz="2400">
                <a:latin typeface="+mn-lt"/>
                <a:ea typeface="ＭＳ Ｐゴシック" pitchFamily="34" charset="-128"/>
              </a:rPr>
              <a:t> en </a:t>
            </a:r>
            <a:r>
              <a:rPr lang="en-US" sz="2400" err="1">
                <a:latin typeface="+mn-lt"/>
                <a:ea typeface="ＭＳ Ｐゴシック" pitchFamily="34" charset="-128"/>
              </a:rPr>
              <a:t>sobrepeso</a:t>
            </a:r>
            <a:r>
              <a:rPr lang="en-US" sz="2400">
                <a:latin typeface="+mn-lt"/>
                <a:ea typeface="ＭＳ Ｐゴシック" pitchFamily="34" charset="-128"/>
              </a:rPr>
              <a:t> u </a:t>
            </a:r>
            <a:r>
              <a:rPr lang="en-US" sz="2400" err="1">
                <a:latin typeface="+mn-lt"/>
                <a:ea typeface="ＭＳ Ｐゴシック" pitchFamily="34" charset="-128"/>
              </a:rPr>
              <a:t>obesidad</a:t>
            </a:r>
            <a:endParaRPr lang="en-US" sz="2400">
              <a:latin typeface="+mn-lt"/>
              <a:ea typeface="ＭＳ Ｐゴシック" pitchFamily="34" charset="-128"/>
            </a:endParaRPr>
          </a:p>
          <a:p>
            <a:pPr eaLnBrk="1" hangingPunct="1">
              <a:lnSpc>
                <a:spcPct val="120000"/>
              </a:lnSpc>
            </a:pPr>
            <a:r>
              <a:rPr lang="en-US" sz="2400">
                <a:latin typeface="+mn-lt"/>
                <a:ea typeface="ＭＳ Ｐゴシック" pitchFamily="34" charset="-128"/>
              </a:rPr>
              <a:t>1990 a 2000: el % de personas </a:t>
            </a:r>
            <a:r>
              <a:rPr lang="en-US" sz="2400" err="1">
                <a:latin typeface="+mn-lt"/>
                <a:ea typeface="ＭＳ Ｐゴシック" pitchFamily="34" charset="-128"/>
              </a:rPr>
              <a:t>obesas</a:t>
            </a:r>
            <a:r>
              <a:rPr lang="en-US" sz="2400">
                <a:latin typeface="+mn-lt"/>
                <a:ea typeface="ＭＳ Ｐゴシック" pitchFamily="34" charset="-128"/>
              </a:rPr>
              <a:t> en EEUU </a:t>
            </a:r>
            <a:r>
              <a:rPr lang="en-US" sz="2400" err="1">
                <a:latin typeface="+mn-lt"/>
                <a:ea typeface="ＭＳ Ｐゴシック" pitchFamily="34" charset="-128"/>
              </a:rPr>
              <a:t>incrementó</a:t>
            </a:r>
            <a:r>
              <a:rPr lang="en-US" sz="2400">
                <a:latin typeface="+mn-lt"/>
                <a:ea typeface="ＭＳ Ｐゴシック" pitchFamily="34" charset="-128"/>
              </a:rPr>
              <a:t> de 21% a 33%</a:t>
            </a:r>
          </a:p>
        </p:txBody>
      </p:sp>
      <p:sp>
        <p:nvSpPr>
          <p:cNvPr id="7" name="Text Box 6">
            <a:extLst>
              <a:ext uri="{FF2B5EF4-FFF2-40B4-BE49-F238E27FC236}">
                <a16:creationId xmlns:a16="http://schemas.microsoft.com/office/drawing/2014/main" id="{AC79E125-499E-4E9B-AB5E-1AD0AF72C7E9}"/>
              </a:ext>
            </a:extLst>
          </p:cNvPr>
          <p:cNvSpPr txBox="1">
            <a:spLocks noChangeArrowheads="1"/>
          </p:cNvSpPr>
          <p:nvPr/>
        </p:nvSpPr>
        <p:spPr bwMode="auto">
          <a:xfrm>
            <a:off x="2155825" y="5853782"/>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endParaRPr lang="es-ES" sz="2400" baseline="-25000">
              <a:latin typeface="+mn-lt"/>
              <a:ea typeface="ＭＳ Ｐゴシック" pitchFamily="34" charset="-128"/>
            </a:endParaRPr>
          </a:p>
        </p:txBody>
      </p:sp>
      <p:sp>
        <p:nvSpPr>
          <p:cNvPr id="8" name="Text Box 14">
            <a:extLst>
              <a:ext uri="{FF2B5EF4-FFF2-40B4-BE49-F238E27FC236}">
                <a16:creationId xmlns:a16="http://schemas.microsoft.com/office/drawing/2014/main" id="{ACFD22C9-E161-412E-82C2-03011C5D54CC}"/>
              </a:ext>
            </a:extLst>
          </p:cNvPr>
          <p:cNvSpPr txBox="1">
            <a:spLocks noChangeArrowheads="1"/>
          </p:cNvSpPr>
          <p:nvPr/>
        </p:nvSpPr>
        <p:spPr bwMode="auto">
          <a:xfrm>
            <a:off x="1905000" y="3188369"/>
            <a:ext cx="6014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aseline="-25000">
                <a:latin typeface="+mn-lt"/>
                <a:ea typeface="ＭＳ Ｐゴシック" pitchFamily="34" charset="-128"/>
              </a:rPr>
              <a:t>1975</a:t>
            </a:r>
          </a:p>
        </p:txBody>
      </p:sp>
      <p:sp>
        <p:nvSpPr>
          <p:cNvPr id="9" name="Text Box 15">
            <a:extLst>
              <a:ext uri="{FF2B5EF4-FFF2-40B4-BE49-F238E27FC236}">
                <a16:creationId xmlns:a16="http://schemas.microsoft.com/office/drawing/2014/main" id="{416541AF-BDA9-4997-B336-D13ED4A7A918}"/>
              </a:ext>
            </a:extLst>
          </p:cNvPr>
          <p:cNvSpPr txBox="1">
            <a:spLocks noChangeArrowheads="1"/>
          </p:cNvSpPr>
          <p:nvPr/>
        </p:nvSpPr>
        <p:spPr bwMode="auto">
          <a:xfrm>
            <a:off x="6678614" y="3194719"/>
            <a:ext cx="6014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aseline="-25000">
                <a:latin typeface="+mn-lt"/>
                <a:ea typeface="ＭＳ Ｐゴシック" pitchFamily="34" charset="-128"/>
              </a:rPr>
              <a:t>1990</a:t>
            </a:r>
          </a:p>
        </p:txBody>
      </p:sp>
      <p:sp>
        <p:nvSpPr>
          <p:cNvPr id="10" name="Text Box 16">
            <a:extLst>
              <a:ext uri="{FF2B5EF4-FFF2-40B4-BE49-F238E27FC236}">
                <a16:creationId xmlns:a16="http://schemas.microsoft.com/office/drawing/2014/main" id="{431ED112-F743-4FB2-87BE-AA30C85B286D}"/>
              </a:ext>
            </a:extLst>
          </p:cNvPr>
          <p:cNvSpPr txBox="1">
            <a:spLocks noChangeArrowheads="1"/>
          </p:cNvSpPr>
          <p:nvPr/>
        </p:nvSpPr>
        <p:spPr bwMode="auto">
          <a:xfrm>
            <a:off x="1905980" y="2157289"/>
            <a:ext cx="8532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aseline="-25000" err="1">
                <a:latin typeface="+mn-lt"/>
                <a:ea typeface="ＭＳ Ｐゴシック" pitchFamily="34" charset="-128"/>
              </a:rPr>
              <a:t>Nodo</a:t>
            </a:r>
            <a:r>
              <a:rPr lang="en-US" sz="2400" baseline="-25000">
                <a:latin typeface="+mn-lt"/>
                <a:ea typeface="ＭＳ Ｐゴシック" pitchFamily="34" charset="-128"/>
              </a:rPr>
              <a:t> </a:t>
            </a:r>
            <a:r>
              <a:rPr lang="en-US" sz="2400" baseline="-25000" err="1">
                <a:latin typeface="+mn-lt"/>
                <a:ea typeface="ＭＳ Ｐゴシック" pitchFamily="34" charset="-128"/>
              </a:rPr>
              <a:t>verde</a:t>
            </a:r>
            <a:r>
              <a:rPr lang="en-US" sz="2400" baseline="-25000">
                <a:latin typeface="+mn-lt"/>
                <a:ea typeface="ＭＳ Ｐゴシック" pitchFamily="34" charset="-128"/>
              </a:rPr>
              <a:t>: no </a:t>
            </a:r>
            <a:r>
              <a:rPr lang="en-US" sz="2400" baseline="-25000" err="1">
                <a:latin typeface="+mn-lt"/>
                <a:ea typeface="ＭＳ Ｐゴシック" pitchFamily="34" charset="-128"/>
              </a:rPr>
              <a:t>obeso</a:t>
            </a:r>
            <a:endParaRPr lang="en-US" sz="2400" baseline="-25000">
              <a:latin typeface="+mn-lt"/>
              <a:ea typeface="ＭＳ Ｐゴシック" pitchFamily="34" charset="-128"/>
            </a:endParaRPr>
          </a:p>
          <a:p>
            <a:pPr eaLnBrk="1" hangingPunct="1"/>
            <a:r>
              <a:rPr lang="en-US" sz="2400" baseline="-25000" err="1">
                <a:latin typeface="+mn-lt"/>
                <a:ea typeface="ＭＳ Ｐゴシック" pitchFamily="34" charset="-128"/>
              </a:rPr>
              <a:t>Nodo</a:t>
            </a:r>
            <a:r>
              <a:rPr lang="en-US" sz="2400" baseline="-25000">
                <a:latin typeface="+mn-lt"/>
                <a:ea typeface="ＭＳ Ｐゴシック" pitchFamily="34" charset="-128"/>
              </a:rPr>
              <a:t> </a:t>
            </a:r>
            <a:r>
              <a:rPr lang="en-US" sz="2400" baseline="-25000" err="1">
                <a:latin typeface="+mn-lt"/>
                <a:ea typeface="ＭＳ Ｐゴシック" pitchFamily="34" charset="-128"/>
              </a:rPr>
              <a:t>amarillo</a:t>
            </a:r>
            <a:r>
              <a:rPr lang="en-US" sz="2400" baseline="-25000">
                <a:latin typeface="+mn-lt"/>
                <a:ea typeface="ＭＳ Ｐゴシック" pitchFamily="34" charset="-128"/>
              </a:rPr>
              <a:t>= </a:t>
            </a:r>
            <a:r>
              <a:rPr lang="en-US" sz="2400" baseline="-25000" err="1">
                <a:latin typeface="+mn-lt"/>
                <a:ea typeface="ＭＳ Ｐゴシック" pitchFamily="34" charset="-128"/>
              </a:rPr>
              <a:t>obeso</a:t>
            </a:r>
            <a:r>
              <a:rPr lang="en-US" sz="2400" baseline="-25000">
                <a:latin typeface="+mn-lt"/>
                <a:ea typeface="ＭＳ Ｐゴシック" pitchFamily="34" charset="-128"/>
              </a:rPr>
              <a:t> (</a:t>
            </a:r>
            <a:r>
              <a:rPr lang="en-US" sz="2400" baseline="-25000" err="1">
                <a:latin typeface="+mn-lt"/>
                <a:ea typeface="ＭＳ Ｐゴシック" pitchFamily="34" charset="-128"/>
              </a:rPr>
              <a:t>Tamaño</a:t>
            </a:r>
            <a:r>
              <a:rPr lang="en-US" sz="2400" baseline="-25000">
                <a:latin typeface="+mn-lt"/>
                <a:ea typeface="ＭＳ Ｐゴシック" pitchFamily="34" charset="-128"/>
              </a:rPr>
              <a:t> de los </a:t>
            </a:r>
            <a:r>
              <a:rPr lang="en-US" sz="2400" baseline="-25000" err="1">
                <a:latin typeface="+mn-lt"/>
                <a:ea typeface="ＭＳ Ｐゴシック" pitchFamily="34" charset="-128"/>
              </a:rPr>
              <a:t>nodos</a:t>
            </a:r>
            <a:r>
              <a:rPr lang="en-US" sz="2400" baseline="-25000">
                <a:latin typeface="+mn-lt"/>
                <a:ea typeface="ＭＳ Ｐゴシック" pitchFamily="34" charset="-128"/>
              </a:rPr>
              <a:t> </a:t>
            </a:r>
            <a:r>
              <a:rPr lang="en-US" sz="2400" baseline="-25000" err="1">
                <a:latin typeface="+mn-lt"/>
                <a:ea typeface="ＭＳ Ｐゴシック" pitchFamily="34" charset="-128"/>
              </a:rPr>
              <a:t>proporcionales</a:t>
            </a:r>
            <a:r>
              <a:rPr lang="en-US" sz="2400" baseline="-25000">
                <a:latin typeface="+mn-lt"/>
                <a:ea typeface="ＭＳ Ｐゴシック" pitchFamily="34" charset="-128"/>
              </a:rPr>
              <a:t> al IMC)</a:t>
            </a:r>
          </a:p>
        </p:txBody>
      </p:sp>
      <p:sp>
        <p:nvSpPr>
          <p:cNvPr id="12" name="Rectángulo 11">
            <a:extLst>
              <a:ext uri="{FF2B5EF4-FFF2-40B4-BE49-F238E27FC236}">
                <a16:creationId xmlns:a16="http://schemas.microsoft.com/office/drawing/2014/main" id="{DCC49D1A-1538-4FC1-AF52-55FF356F846B}"/>
              </a:ext>
            </a:extLst>
          </p:cNvPr>
          <p:cNvSpPr/>
          <p:nvPr/>
        </p:nvSpPr>
        <p:spPr>
          <a:xfrm>
            <a:off x="2871854" y="6465940"/>
            <a:ext cx="6096000" cy="400110"/>
          </a:xfrm>
          <a:prstGeom prst="rect">
            <a:avLst/>
          </a:prstGeom>
        </p:spPr>
        <p:txBody>
          <a:bodyPr>
            <a:spAutoFit/>
          </a:bodyPr>
          <a:lstStyle/>
          <a:p>
            <a:r>
              <a:rPr lang="es-CO" sz="1000">
                <a:latin typeface="+mn-lt"/>
              </a:rPr>
              <a:t>N Engl J Med. 2007 Jul 26;357(4):370-9. Epub 2007 Jul 25. The spread of obesity in a large social network over 32 years. Christakis NA(1), Fowler JH.</a:t>
            </a:r>
          </a:p>
        </p:txBody>
      </p:sp>
    </p:spTree>
    <p:extLst>
      <p:ext uri="{BB962C8B-B14F-4D97-AF65-F5344CB8AC3E}">
        <p14:creationId xmlns:p14="http://schemas.microsoft.com/office/powerpoint/2010/main" val="3985460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9F639F5-4FD8-40B1-9251-84E45C19D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5048" y="1"/>
            <a:ext cx="6282952" cy="4395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3 CuadroTexto">
            <a:extLst>
              <a:ext uri="{FF2B5EF4-FFF2-40B4-BE49-F238E27FC236}">
                <a16:creationId xmlns:a16="http://schemas.microsoft.com/office/drawing/2014/main" id="{C89852E5-3C18-4168-832C-376C72563A06}"/>
              </a:ext>
            </a:extLst>
          </p:cNvPr>
          <p:cNvSpPr txBox="1"/>
          <p:nvPr/>
        </p:nvSpPr>
        <p:spPr>
          <a:xfrm>
            <a:off x="2279576" y="4452040"/>
            <a:ext cx="8208912" cy="830997"/>
          </a:xfrm>
          <a:prstGeom prst="rect">
            <a:avLst/>
          </a:prstGeom>
          <a:noFill/>
        </p:spPr>
        <p:txBody>
          <a:bodyPr wrap="square" rtlCol="0">
            <a:spAutoFit/>
          </a:bodyPr>
          <a:lstStyle/>
          <a:p>
            <a:r>
              <a:rPr lang="es-CO" sz="2400">
                <a:latin typeface="+mn-lt"/>
              </a:rPr>
              <a:t>Una persona obesa es más propensa a tener amigos obesos y amigos de sus amigos obesos</a:t>
            </a:r>
            <a:endParaRPr lang="es-ES" sz="2400">
              <a:latin typeface="+mn-lt"/>
            </a:endParaRPr>
          </a:p>
        </p:txBody>
      </p:sp>
      <p:sp>
        <p:nvSpPr>
          <p:cNvPr id="4" name="4 CuadroTexto">
            <a:extLst>
              <a:ext uri="{FF2B5EF4-FFF2-40B4-BE49-F238E27FC236}">
                <a16:creationId xmlns:a16="http://schemas.microsoft.com/office/drawing/2014/main" id="{42A77152-7BB6-4183-982D-1AF46D94DA87}"/>
              </a:ext>
            </a:extLst>
          </p:cNvPr>
          <p:cNvSpPr txBox="1"/>
          <p:nvPr/>
        </p:nvSpPr>
        <p:spPr>
          <a:xfrm>
            <a:off x="1919536" y="1505247"/>
            <a:ext cx="2429652" cy="2246769"/>
          </a:xfrm>
          <a:prstGeom prst="rect">
            <a:avLst/>
          </a:prstGeom>
          <a:noFill/>
        </p:spPr>
        <p:txBody>
          <a:bodyPr wrap="square" rtlCol="0">
            <a:spAutoFit/>
          </a:bodyPr>
          <a:lstStyle/>
          <a:p>
            <a:r>
              <a:rPr lang="es-CO" sz="2800" err="1">
                <a:latin typeface="+mn-lt"/>
              </a:rPr>
              <a:t>Clústers</a:t>
            </a:r>
            <a:endParaRPr lang="es-CO" sz="2800">
              <a:latin typeface="+mn-lt"/>
            </a:endParaRPr>
          </a:p>
          <a:p>
            <a:r>
              <a:rPr lang="es-CO" sz="2800">
                <a:latin typeface="+mn-lt"/>
              </a:rPr>
              <a:t>Obesos y no obesos (de 100 a 200 personas)</a:t>
            </a:r>
            <a:endParaRPr lang="es-ES" sz="2800">
              <a:latin typeface="+mn-lt"/>
            </a:endParaRPr>
          </a:p>
        </p:txBody>
      </p:sp>
      <p:sp>
        <p:nvSpPr>
          <p:cNvPr id="5" name="5 CuadroTexto">
            <a:extLst>
              <a:ext uri="{FF2B5EF4-FFF2-40B4-BE49-F238E27FC236}">
                <a16:creationId xmlns:a16="http://schemas.microsoft.com/office/drawing/2014/main" id="{3A409B5A-F3A9-45EC-950C-CD3D19DB8827}"/>
              </a:ext>
            </a:extLst>
          </p:cNvPr>
          <p:cNvSpPr txBox="1"/>
          <p:nvPr/>
        </p:nvSpPr>
        <p:spPr>
          <a:xfrm>
            <a:off x="3134362" y="5544873"/>
            <a:ext cx="5481918" cy="707886"/>
          </a:xfrm>
          <a:prstGeom prst="rect">
            <a:avLst/>
          </a:prstGeom>
          <a:noFill/>
        </p:spPr>
        <p:txBody>
          <a:bodyPr wrap="square" rtlCol="0">
            <a:spAutoFit/>
          </a:bodyPr>
          <a:lstStyle/>
          <a:p>
            <a:pPr algn="ctr"/>
            <a:r>
              <a:rPr lang="es-CO" sz="4000">
                <a:latin typeface="+mn-lt"/>
              </a:rPr>
              <a:t>¿Por qué?</a:t>
            </a:r>
            <a:endParaRPr lang="es-ES" sz="4000">
              <a:latin typeface="+mn-lt"/>
            </a:endParaRPr>
          </a:p>
        </p:txBody>
      </p:sp>
      <p:sp>
        <p:nvSpPr>
          <p:cNvPr id="6" name="Rectángulo 5">
            <a:extLst>
              <a:ext uri="{FF2B5EF4-FFF2-40B4-BE49-F238E27FC236}">
                <a16:creationId xmlns:a16="http://schemas.microsoft.com/office/drawing/2014/main" id="{3C95790C-ED79-440A-9261-A99831CD8271}"/>
              </a:ext>
            </a:extLst>
          </p:cNvPr>
          <p:cNvSpPr/>
          <p:nvPr/>
        </p:nvSpPr>
        <p:spPr>
          <a:xfrm>
            <a:off x="2871854" y="6465940"/>
            <a:ext cx="6096000" cy="400110"/>
          </a:xfrm>
          <a:prstGeom prst="rect">
            <a:avLst/>
          </a:prstGeom>
        </p:spPr>
        <p:txBody>
          <a:bodyPr>
            <a:spAutoFit/>
          </a:bodyPr>
          <a:lstStyle/>
          <a:p>
            <a:r>
              <a:rPr lang="es-CO" sz="1000">
                <a:latin typeface="+mn-lt"/>
              </a:rPr>
              <a:t>N Engl J Med. 2007 Jul 26;357(4):370-9. Epub 2007 Jul 25. The spread of obesity in a large social network over 32 years. Christakis NA(1), Fowler JH.</a:t>
            </a:r>
          </a:p>
        </p:txBody>
      </p:sp>
    </p:spTree>
    <p:extLst>
      <p:ext uri="{BB962C8B-B14F-4D97-AF65-F5344CB8AC3E}">
        <p14:creationId xmlns:p14="http://schemas.microsoft.com/office/powerpoint/2010/main" val="312813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Elipse">
            <a:extLst>
              <a:ext uri="{FF2B5EF4-FFF2-40B4-BE49-F238E27FC236}">
                <a16:creationId xmlns:a16="http://schemas.microsoft.com/office/drawing/2014/main" id="{95C9ABE7-8551-4FDB-BF95-DB1921EA8EBD}"/>
              </a:ext>
            </a:extLst>
          </p:cNvPr>
          <p:cNvSpPr/>
          <p:nvPr/>
        </p:nvSpPr>
        <p:spPr>
          <a:xfrm>
            <a:off x="2679494" y="3758757"/>
            <a:ext cx="1152128" cy="10801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600" b="1">
                <a:solidFill>
                  <a:schemeClr val="tx1"/>
                </a:solidFill>
              </a:rPr>
              <a:t>A</a:t>
            </a:r>
            <a:endParaRPr lang="es-ES" sz="3600" b="1">
              <a:solidFill>
                <a:schemeClr val="tx1"/>
              </a:solidFill>
            </a:endParaRPr>
          </a:p>
        </p:txBody>
      </p:sp>
      <p:sp>
        <p:nvSpPr>
          <p:cNvPr id="3" name="5 Elipse">
            <a:extLst>
              <a:ext uri="{FF2B5EF4-FFF2-40B4-BE49-F238E27FC236}">
                <a16:creationId xmlns:a16="http://schemas.microsoft.com/office/drawing/2014/main" id="{467ACECB-ABE7-497F-89E8-EC66ACA17846}"/>
              </a:ext>
            </a:extLst>
          </p:cNvPr>
          <p:cNvSpPr/>
          <p:nvPr/>
        </p:nvSpPr>
        <p:spPr>
          <a:xfrm>
            <a:off x="5919854" y="3758757"/>
            <a:ext cx="1152128" cy="108012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600" b="1">
                <a:solidFill>
                  <a:schemeClr val="tx1"/>
                </a:solidFill>
              </a:rPr>
              <a:t>B</a:t>
            </a:r>
            <a:endParaRPr lang="es-ES" sz="3600" b="1">
              <a:solidFill>
                <a:schemeClr val="tx1"/>
              </a:solidFill>
            </a:endParaRPr>
          </a:p>
        </p:txBody>
      </p:sp>
      <p:cxnSp>
        <p:nvCxnSpPr>
          <p:cNvPr id="4" name="7 Conector recto de flecha">
            <a:extLst>
              <a:ext uri="{FF2B5EF4-FFF2-40B4-BE49-F238E27FC236}">
                <a16:creationId xmlns:a16="http://schemas.microsoft.com/office/drawing/2014/main" id="{694084FC-B82C-4F88-9B6D-E46072259589}"/>
              </a:ext>
            </a:extLst>
          </p:cNvPr>
          <p:cNvCxnSpPr>
            <a:stCxn id="2" idx="6"/>
            <a:endCxn id="3" idx="2"/>
          </p:cNvCxnSpPr>
          <p:nvPr/>
        </p:nvCxnSpPr>
        <p:spPr>
          <a:xfrm>
            <a:off x="3831622" y="4298817"/>
            <a:ext cx="2088232"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 name="9 Elipse">
            <a:extLst>
              <a:ext uri="{FF2B5EF4-FFF2-40B4-BE49-F238E27FC236}">
                <a16:creationId xmlns:a16="http://schemas.microsoft.com/office/drawing/2014/main" id="{C9C5FEF3-56D3-44D2-BD74-A09556DD6ED4}"/>
              </a:ext>
            </a:extLst>
          </p:cNvPr>
          <p:cNvSpPr/>
          <p:nvPr/>
        </p:nvSpPr>
        <p:spPr>
          <a:xfrm>
            <a:off x="2711625" y="5270925"/>
            <a:ext cx="1152128" cy="10801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600" b="1">
                <a:solidFill>
                  <a:schemeClr val="tx1"/>
                </a:solidFill>
              </a:rPr>
              <a:t>A</a:t>
            </a:r>
            <a:endParaRPr lang="es-ES" sz="3600" b="1">
              <a:solidFill>
                <a:schemeClr val="tx1"/>
              </a:solidFill>
            </a:endParaRPr>
          </a:p>
        </p:txBody>
      </p:sp>
      <p:sp>
        <p:nvSpPr>
          <p:cNvPr id="6" name="10 Elipse">
            <a:extLst>
              <a:ext uri="{FF2B5EF4-FFF2-40B4-BE49-F238E27FC236}">
                <a16:creationId xmlns:a16="http://schemas.microsoft.com/office/drawing/2014/main" id="{CE23F12D-9D85-46EC-BE34-91E6F6C748BA}"/>
              </a:ext>
            </a:extLst>
          </p:cNvPr>
          <p:cNvSpPr/>
          <p:nvPr/>
        </p:nvSpPr>
        <p:spPr>
          <a:xfrm>
            <a:off x="5951985" y="5270925"/>
            <a:ext cx="1152128" cy="108012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600" b="1">
                <a:solidFill>
                  <a:schemeClr val="tx1"/>
                </a:solidFill>
              </a:rPr>
              <a:t>B</a:t>
            </a:r>
            <a:endParaRPr lang="es-ES" sz="3600" b="1">
              <a:solidFill>
                <a:schemeClr val="tx1"/>
              </a:solidFill>
            </a:endParaRPr>
          </a:p>
        </p:txBody>
      </p:sp>
      <p:cxnSp>
        <p:nvCxnSpPr>
          <p:cNvPr id="7" name="11 Conector recto de flecha">
            <a:extLst>
              <a:ext uri="{FF2B5EF4-FFF2-40B4-BE49-F238E27FC236}">
                <a16:creationId xmlns:a16="http://schemas.microsoft.com/office/drawing/2014/main" id="{99C6B4B7-8F72-4FD3-9029-5F3E125EBE63}"/>
              </a:ext>
            </a:extLst>
          </p:cNvPr>
          <p:cNvCxnSpPr>
            <a:stCxn id="6" idx="2"/>
            <a:endCxn id="5" idx="6"/>
          </p:cNvCxnSpPr>
          <p:nvPr/>
        </p:nvCxnSpPr>
        <p:spPr>
          <a:xfrm flipH="1">
            <a:off x="3863753" y="5810985"/>
            <a:ext cx="2088232"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8" name="15 Elipse">
            <a:extLst>
              <a:ext uri="{FF2B5EF4-FFF2-40B4-BE49-F238E27FC236}">
                <a16:creationId xmlns:a16="http://schemas.microsoft.com/office/drawing/2014/main" id="{F84053CD-0992-4482-924C-F59D0135C30D}"/>
              </a:ext>
            </a:extLst>
          </p:cNvPr>
          <p:cNvSpPr/>
          <p:nvPr/>
        </p:nvSpPr>
        <p:spPr>
          <a:xfrm>
            <a:off x="2711625" y="2174581"/>
            <a:ext cx="1152128" cy="10801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600" b="1">
                <a:solidFill>
                  <a:schemeClr val="tx1"/>
                </a:solidFill>
              </a:rPr>
              <a:t>A</a:t>
            </a:r>
            <a:endParaRPr lang="es-ES" sz="3600" b="1">
              <a:solidFill>
                <a:schemeClr val="tx1"/>
              </a:solidFill>
            </a:endParaRPr>
          </a:p>
        </p:txBody>
      </p:sp>
      <p:sp>
        <p:nvSpPr>
          <p:cNvPr id="9" name="16 Elipse">
            <a:extLst>
              <a:ext uri="{FF2B5EF4-FFF2-40B4-BE49-F238E27FC236}">
                <a16:creationId xmlns:a16="http://schemas.microsoft.com/office/drawing/2014/main" id="{6BF8CE79-DEE6-4792-8433-347378DC42BD}"/>
              </a:ext>
            </a:extLst>
          </p:cNvPr>
          <p:cNvSpPr/>
          <p:nvPr/>
        </p:nvSpPr>
        <p:spPr>
          <a:xfrm>
            <a:off x="5951985" y="2174581"/>
            <a:ext cx="1152128" cy="108012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600" b="1">
                <a:solidFill>
                  <a:schemeClr val="tx1"/>
                </a:solidFill>
              </a:rPr>
              <a:t>B</a:t>
            </a:r>
            <a:endParaRPr lang="es-ES" sz="3600" b="1">
              <a:solidFill>
                <a:schemeClr val="tx1"/>
              </a:solidFill>
            </a:endParaRPr>
          </a:p>
        </p:txBody>
      </p:sp>
      <p:cxnSp>
        <p:nvCxnSpPr>
          <p:cNvPr id="10" name="17 Conector recto de flecha">
            <a:extLst>
              <a:ext uri="{FF2B5EF4-FFF2-40B4-BE49-F238E27FC236}">
                <a16:creationId xmlns:a16="http://schemas.microsoft.com/office/drawing/2014/main" id="{2F76FF0E-ADE3-4B1B-8126-C18FB58F2F44}"/>
              </a:ext>
            </a:extLst>
          </p:cNvPr>
          <p:cNvCxnSpPr>
            <a:stCxn id="9" idx="2"/>
            <a:endCxn id="8" idx="6"/>
          </p:cNvCxnSpPr>
          <p:nvPr/>
        </p:nvCxnSpPr>
        <p:spPr>
          <a:xfrm flipH="1">
            <a:off x="3863753" y="2714641"/>
            <a:ext cx="2088232"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1" name="18 Conector recto de flecha">
            <a:extLst>
              <a:ext uri="{FF2B5EF4-FFF2-40B4-BE49-F238E27FC236}">
                <a16:creationId xmlns:a16="http://schemas.microsoft.com/office/drawing/2014/main" id="{7FB41114-5E29-4C52-A973-F4027C6C6846}"/>
              </a:ext>
            </a:extLst>
          </p:cNvPr>
          <p:cNvCxnSpPr>
            <a:cxnSpLocks/>
          </p:cNvCxnSpPr>
          <p:nvPr/>
        </p:nvCxnSpPr>
        <p:spPr>
          <a:xfrm>
            <a:off x="3863753" y="2714641"/>
            <a:ext cx="2088232"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20 Elipse">
            <a:extLst>
              <a:ext uri="{FF2B5EF4-FFF2-40B4-BE49-F238E27FC236}">
                <a16:creationId xmlns:a16="http://schemas.microsoft.com/office/drawing/2014/main" id="{598FAAC8-A29B-4708-ADD3-A0C312A6F1E5}"/>
              </a:ext>
            </a:extLst>
          </p:cNvPr>
          <p:cNvSpPr/>
          <p:nvPr/>
        </p:nvSpPr>
        <p:spPr>
          <a:xfrm>
            <a:off x="2711625" y="2174581"/>
            <a:ext cx="1152128" cy="10801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21 CuadroTexto">
            <a:extLst>
              <a:ext uri="{FF2B5EF4-FFF2-40B4-BE49-F238E27FC236}">
                <a16:creationId xmlns:a16="http://schemas.microsoft.com/office/drawing/2014/main" id="{4D9DBCDC-802C-4A71-87DE-5EC27A7DA167}"/>
              </a:ext>
            </a:extLst>
          </p:cNvPr>
          <p:cNvSpPr txBox="1"/>
          <p:nvPr/>
        </p:nvSpPr>
        <p:spPr>
          <a:xfrm>
            <a:off x="7398777" y="2453903"/>
            <a:ext cx="2441640" cy="584775"/>
          </a:xfrm>
          <a:prstGeom prst="rect">
            <a:avLst/>
          </a:prstGeom>
          <a:noFill/>
        </p:spPr>
        <p:txBody>
          <a:bodyPr wrap="square" rtlCol="0">
            <a:spAutoFit/>
          </a:bodyPr>
          <a:lstStyle/>
          <a:p>
            <a:r>
              <a:rPr lang="es-CO" sz="3200">
                <a:latin typeface="+mn-lt"/>
              </a:rPr>
              <a:t>Riesgo  X3</a:t>
            </a:r>
            <a:endParaRPr lang="es-ES" sz="3200">
              <a:latin typeface="+mn-lt"/>
            </a:endParaRPr>
          </a:p>
        </p:txBody>
      </p:sp>
      <p:sp>
        <p:nvSpPr>
          <p:cNvPr id="14" name="22 Elipse">
            <a:extLst>
              <a:ext uri="{FF2B5EF4-FFF2-40B4-BE49-F238E27FC236}">
                <a16:creationId xmlns:a16="http://schemas.microsoft.com/office/drawing/2014/main" id="{AF77FB8D-616F-40D2-8D74-2C28ACADFBED}"/>
              </a:ext>
            </a:extLst>
          </p:cNvPr>
          <p:cNvSpPr/>
          <p:nvPr/>
        </p:nvSpPr>
        <p:spPr>
          <a:xfrm>
            <a:off x="5919854" y="3751814"/>
            <a:ext cx="1152128" cy="10801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23 CuadroTexto">
            <a:extLst>
              <a:ext uri="{FF2B5EF4-FFF2-40B4-BE49-F238E27FC236}">
                <a16:creationId xmlns:a16="http://schemas.microsoft.com/office/drawing/2014/main" id="{D26BBDB1-63F2-4731-8AD1-E05274902314}"/>
              </a:ext>
            </a:extLst>
          </p:cNvPr>
          <p:cNvSpPr txBox="1"/>
          <p:nvPr/>
        </p:nvSpPr>
        <p:spPr>
          <a:xfrm>
            <a:off x="7438655" y="3773045"/>
            <a:ext cx="2078453" cy="830997"/>
          </a:xfrm>
          <a:prstGeom prst="rect">
            <a:avLst/>
          </a:prstGeom>
          <a:noFill/>
        </p:spPr>
        <p:txBody>
          <a:bodyPr wrap="square" rtlCol="0">
            <a:spAutoFit/>
          </a:bodyPr>
          <a:lstStyle/>
          <a:p>
            <a:r>
              <a:rPr lang="es-CO" sz="2400">
                <a:latin typeface="+mn-lt"/>
              </a:rPr>
              <a:t>La mitad que el caso anterior</a:t>
            </a:r>
            <a:endParaRPr lang="es-ES" sz="2400">
              <a:latin typeface="+mn-lt"/>
            </a:endParaRPr>
          </a:p>
        </p:txBody>
      </p:sp>
      <p:sp>
        <p:nvSpPr>
          <p:cNvPr id="16" name="24 Elipse">
            <a:extLst>
              <a:ext uri="{FF2B5EF4-FFF2-40B4-BE49-F238E27FC236}">
                <a16:creationId xmlns:a16="http://schemas.microsoft.com/office/drawing/2014/main" id="{56B0B41A-C060-404F-A703-27DAFE21DA99}"/>
              </a:ext>
            </a:extLst>
          </p:cNvPr>
          <p:cNvSpPr/>
          <p:nvPr/>
        </p:nvSpPr>
        <p:spPr>
          <a:xfrm>
            <a:off x="5973810" y="5270925"/>
            <a:ext cx="1152128" cy="10801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25 CuadroTexto">
            <a:extLst>
              <a:ext uri="{FF2B5EF4-FFF2-40B4-BE49-F238E27FC236}">
                <a16:creationId xmlns:a16="http://schemas.microsoft.com/office/drawing/2014/main" id="{36345904-D020-4F26-B0C1-4C76F6D949EA}"/>
              </a:ext>
            </a:extLst>
          </p:cNvPr>
          <p:cNvSpPr txBox="1"/>
          <p:nvPr/>
        </p:nvSpPr>
        <p:spPr>
          <a:xfrm>
            <a:off x="7392146" y="5580153"/>
            <a:ext cx="2078453" cy="461665"/>
          </a:xfrm>
          <a:prstGeom prst="rect">
            <a:avLst/>
          </a:prstGeom>
          <a:noFill/>
        </p:spPr>
        <p:txBody>
          <a:bodyPr wrap="square" rtlCol="0">
            <a:spAutoFit/>
          </a:bodyPr>
          <a:lstStyle/>
          <a:p>
            <a:r>
              <a:rPr lang="es-CO" sz="2400">
                <a:latin typeface="+mn-lt"/>
              </a:rPr>
              <a:t>No hay efecto</a:t>
            </a:r>
            <a:endParaRPr lang="es-ES" sz="2400">
              <a:latin typeface="+mn-lt"/>
            </a:endParaRPr>
          </a:p>
        </p:txBody>
      </p:sp>
      <p:sp>
        <p:nvSpPr>
          <p:cNvPr id="18" name="26 CuadroTexto">
            <a:extLst>
              <a:ext uri="{FF2B5EF4-FFF2-40B4-BE49-F238E27FC236}">
                <a16:creationId xmlns:a16="http://schemas.microsoft.com/office/drawing/2014/main" id="{5AE8F021-DFC0-4EF0-9B15-DE0DE91804EE}"/>
              </a:ext>
            </a:extLst>
          </p:cNvPr>
          <p:cNvSpPr txBox="1"/>
          <p:nvPr/>
        </p:nvSpPr>
        <p:spPr>
          <a:xfrm>
            <a:off x="299259" y="40268"/>
            <a:ext cx="10045214" cy="769441"/>
          </a:xfrm>
          <a:prstGeom prst="rect">
            <a:avLst/>
          </a:prstGeom>
          <a:noFill/>
        </p:spPr>
        <p:txBody>
          <a:bodyPr wrap="square" rtlCol="0">
            <a:spAutoFit/>
          </a:bodyPr>
          <a:lstStyle/>
          <a:p>
            <a:r>
              <a:rPr lang="es-CO" sz="4400">
                <a:solidFill>
                  <a:schemeClr val="accent6">
                    <a:lumMod val="75000"/>
                  </a:schemeClr>
                </a:solidFill>
                <a:latin typeface="+mn-lt"/>
              </a:rPr>
              <a:t>Transmisión de obesidad</a:t>
            </a:r>
            <a:endParaRPr lang="es-ES" sz="4400">
              <a:solidFill>
                <a:schemeClr val="accent6">
                  <a:lumMod val="75000"/>
                </a:schemeClr>
              </a:solidFill>
              <a:latin typeface="+mn-lt"/>
            </a:endParaRPr>
          </a:p>
        </p:txBody>
      </p:sp>
      <p:sp>
        <p:nvSpPr>
          <p:cNvPr id="19" name="8 Rectángulo">
            <a:extLst>
              <a:ext uri="{FF2B5EF4-FFF2-40B4-BE49-F238E27FC236}">
                <a16:creationId xmlns:a16="http://schemas.microsoft.com/office/drawing/2014/main" id="{3CA624F3-0B5B-4A6A-97D7-2499B0237DFD}"/>
              </a:ext>
            </a:extLst>
          </p:cNvPr>
          <p:cNvSpPr/>
          <p:nvPr/>
        </p:nvSpPr>
        <p:spPr>
          <a:xfrm>
            <a:off x="1575420" y="658055"/>
            <a:ext cx="3101375" cy="584775"/>
          </a:xfrm>
          <a:prstGeom prst="rect">
            <a:avLst/>
          </a:prstGeom>
        </p:spPr>
        <p:txBody>
          <a:bodyPr wrap="square">
            <a:spAutoFit/>
          </a:bodyPr>
          <a:lstStyle/>
          <a:p>
            <a:r>
              <a:rPr lang="en-US" sz="3200">
                <a:solidFill>
                  <a:srgbClr val="008000"/>
                </a:solidFill>
                <a:latin typeface="+mn-lt"/>
                <a:cs typeface="Gill Sans Light"/>
              </a:rPr>
              <a:t>Canales:</a:t>
            </a:r>
          </a:p>
        </p:txBody>
      </p:sp>
      <p:sp>
        <p:nvSpPr>
          <p:cNvPr id="20" name="Rectangle 23">
            <a:extLst>
              <a:ext uri="{FF2B5EF4-FFF2-40B4-BE49-F238E27FC236}">
                <a16:creationId xmlns:a16="http://schemas.microsoft.com/office/drawing/2014/main" id="{52A44B3D-4ECA-4138-8DA8-8C575A357612}"/>
              </a:ext>
            </a:extLst>
          </p:cNvPr>
          <p:cNvSpPr/>
          <p:nvPr/>
        </p:nvSpPr>
        <p:spPr>
          <a:xfrm>
            <a:off x="3359697" y="731800"/>
            <a:ext cx="2799805" cy="461665"/>
          </a:xfrm>
          <a:prstGeom prst="rect">
            <a:avLst/>
          </a:prstGeom>
        </p:spPr>
        <p:txBody>
          <a:bodyPr wrap="square">
            <a:spAutoFit/>
          </a:bodyPr>
          <a:lstStyle/>
          <a:p>
            <a:r>
              <a:rPr lang="en-US" sz="2400" err="1">
                <a:latin typeface="+mn-lt"/>
                <a:cs typeface="Futura Condensed"/>
              </a:rPr>
              <a:t>Mecanismos</a:t>
            </a:r>
            <a:r>
              <a:rPr lang="en-US" sz="2400">
                <a:latin typeface="+mn-lt"/>
                <a:cs typeface="Futura Condensed"/>
              </a:rPr>
              <a:t> </a:t>
            </a:r>
            <a:r>
              <a:rPr lang="en-US" sz="2400" err="1">
                <a:latin typeface="+mn-lt"/>
                <a:cs typeface="Futura Condensed"/>
              </a:rPr>
              <a:t>sociales</a:t>
            </a:r>
            <a:endParaRPr lang="en-US" sz="2400">
              <a:latin typeface="+mn-lt"/>
              <a:cs typeface="Futura Condensed"/>
            </a:endParaRPr>
          </a:p>
        </p:txBody>
      </p:sp>
      <p:sp>
        <p:nvSpPr>
          <p:cNvPr id="21" name="Rectangle 24">
            <a:extLst>
              <a:ext uri="{FF2B5EF4-FFF2-40B4-BE49-F238E27FC236}">
                <a16:creationId xmlns:a16="http://schemas.microsoft.com/office/drawing/2014/main" id="{F39A33AC-D8C6-4270-9DAC-AB754D8EDECA}"/>
              </a:ext>
            </a:extLst>
          </p:cNvPr>
          <p:cNvSpPr/>
          <p:nvPr/>
        </p:nvSpPr>
        <p:spPr>
          <a:xfrm>
            <a:off x="3359696" y="1241002"/>
            <a:ext cx="4217778" cy="395173"/>
          </a:xfrm>
          <a:prstGeom prst="rect">
            <a:avLst/>
          </a:prstGeom>
        </p:spPr>
        <p:txBody>
          <a:bodyPr wrap="square">
            <a:spAutoFit/>
          </a:bodyPr>
          <a:lstStyle/>
          <a:p>
            <a:pPr>
              <a:lnSpc>
                <a:spcPct val="80000"/>
              </a:lnSpc>
            </a:pPr>
            <a:r>
              <a:rPr lang="en-US" sz="2400" err="1">
                <a:latin typeface="+mn-lt"/>
                <a:cs typeface="Futura Condensed"/>
              </a:rPr>
              <a:t>Imitación</a:t>
            </a:r>
            <a:r>
              <a:rPr lang="en-US" sz="2400">
                <a:latin typeface="+mn-lt"/>
                <a:cs typeface="Futura Condensed"/>
              </a:rPr>
              <a:t> </a:t>
            </a:r>
            <a:r>
              <a:rPr lang="en-US" sz="2400" err="1">
                <a:latin typeface="+mn-lt"/>
                <a:cs typeface="Futura Condensed"/>
              </a:rPr>
              <a:t>fisiológica</a:t>
            </a:r>
            <a:endParaRPr lang="en-US" sz="2400">
              <a:latin typeface="+mn-lt"/>
              <a:cs typeface="Futura Condensed"/>
            </a:endParaRPr>
          </a:p>
        </p:txBody>
      </p:sp>
      <p:sp>
        <p:nvSpPr>
          <p:cNvPr id="22" name="Rectangle 25">
            <a:extLst>
              <a:ext uri="{FF2B5EF4-FFF2-40B4-BE49-F238E27FC236}">
                <a16:creationId xmlns:a16="http://schemas.microsoft.com/office/drawing/2014/main" id="{1C78926A-3035-4D9A-B8DF-52291393BA4A}"/>
              </a:ext>
            </a:extLst>
          </p:cNvPr>
          <p:cNvSpPr/>
          <p:nvPr/>
        </p:nvSpPr>
        <p:spPr>
          <a:xfrm>
            <a:off x="3287689" y="1622235"/>
            <a:ext cx="1767117" cy="369332"/>
          </a:xfrm>
          <a:prstGeom prst="rect">
            <a:avLst/>
          </a:prstGeom>
        </p:spPr>
        <p:txBody>
          <a:bodyPr wrap="square" lIns="0" tIns="0" rIns="0" bIns="0">
            <a:spAutoFit/>
          </a:bodyPr>
          <a:lstStyle/>
          <a:p>
            <a:pPr algn="ctr"/>
            <a:r>
              <a:rPr lang="en-US" sz="2400" err="1">
                <a:latin typeface="+mn-lt"/>
                <a:cs typeface="Futura Condensed"/>
              </a:rPr>
              <a:t>Tolerancia</a:t>
            </a:r>
            <a:endParaRPr lang="en-US" sz="2400">
              <a:latin typeface="+mn-lt"/>
              <a:cs typeface="Futura Condensed"/>
            </a:endParaRPr>
          </a:p>
        </p:txBody>
      </p:sp>
      <p:sp>
        <p:nvSpPr>
          <p:cNvPr id="23" name="Rectángulo 22">
            <a:extLst>
              <a:ext uri="{FF2B5EF4-FFF2-40B4-BE49-F238E27FC236}">
                <a16:creationId xmlns:a16="http://schemas.microsoft.com/office/drawing/2014/main" id="{BCC0242F-FCC4-4C53-AA25-3ECC67E0A987}"/>
              </a:ext>
            </a:extLst>
          </p:cNvPr>
          <p:cNvSpPr/>
          <p:nvPr/>
        </p:nvSpPr>
        <p:spPr>
          <a:xfrm>
            <a:off x="2871854" y="6465940"/>
            <a:ext cx="6096000" cy="400110"/>
          </a:xfrm>
          <a:prstGeom prst="rect">
            <a:avLst/>
          </a:prstGeom>
        </p:spPr>
        <p:txBody>
          <a:bodyPr wrap="square">
            <a:spAutoFit/>
          </a:bodyPr>
          <a:lstStyle/>
          <a:p>
            <a:r>
              <a:rPr lang="es-CO" sz="1000">
                <a:latin typeface="+mn-lt"/>
              </a:rPr>
              <a:t>N Engl J Med. 2007 Jul 26;357(4):370-9. Epub 2007 Jul 25. The spread of obesity in a large social network over 32 years. Christakis NA(1), Fowler JH.</a:t>
            </a:r>
          </a:p>
        </p:txBody>
      </p:sp>
    </p:spTree>
    <p:extLst>
      <p:ext uri="{BB962C8B-B14F-4D97-AF65-F5344CB8AC3E}">
        <p14:creationId xmlns:p14="http://schemas.microsoft.com/office/powerpoint/2010/main" val="140932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00"/>
                                        <p:tgtEl>
                                          <p:spTgt spid="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par>
                                <p:cTn id="25" presetID="2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par>
                                <p:cTn id="36" presetID="22" presetClass="entr" presetSubtype="4"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2"/>
                                        </p:tgtEl>
                                      </p:cBhvr>
                                    </p:animEffect>
                                    <p:set>
                                      <p:cBhvr>
                                        <p:cTn id="43" dur="1" fill="hold">
                                          <p:stCondLst>
                                            <p:cond delay="499"/>
                                          </p:stCondLst>
                                        </p:cTn>
                                        <p:tgtEl>
                                          <p:spTgt spid="2"/>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3"/>
                                        </p:tgtEl>
                                      </p:cBhvr>
                                    </p:animEffect>
                                    <p:set>
                                      <p:cBhvr>
                                        <p:cTn id="46" dur="1" fill="hold">
                                          <p:stCondLst>
                                            <p:cond delay="499"/>
                                          </p:stCondLst>
                                        </p:cTn>
                                        <p:tgtEl>
                                          <p:spTgt spid="3"/>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5"/>
                                        </p:tgtEl>
                                      </p:cBhvr>
                                    </p:animEffect>
                                    <p:set>
                                      <p:cBhvr>
                                        <p:cTn id="52" dur="1" fill="hold">
                                          <p:stCondLst>
                                            <p:cond delay="499"/>
                                          </p:stCondLst>
                                        </p:cTn>
                                        <p:tgtEl>
                                          <p:spTgt spid="5"/>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6"/>
                                        </p:tgtEl>
                                      </p:cBhvr>
                                    </p:animEffect>
                                    <p:set>
                                      <p:cBhvr>
                                        <p:cTn id="55" dur="1" fill="hold">
                                          <p:stCondLst>
                                            <p:cond delay="499"/>
                                          </p:stCondLst>
                                        </p:cTn>
                                        <p:tgtEl>
                                          <p:spTgt spid="6"/>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7"/>
                                        </p:tgtEl>
                                      </p:cBhvr>
                                    </p:animEffect>
                                    <p:set>
                                      <p:cBhvr>
                                        <p:cTn id="58" dur="1" fill="hold">
                                          <p:stCondLst>
                                            <p:cond delay="499"/>
                                          </p:stCondLst>
                                        </p:cTn>
                                        <p:tgtEl>
                                          <p:spTgt spid="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down)">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2" nodeType="clickEffect">
                                  <p:stCondLst>
                                    <p:cond delay="0"/>
                                  </p:stCondLst>
                                  <p:childTnLst>
                                    <p:set>
                                      <p:cBhvr>
                                        <p:cTn id="72" dur="1" fill="hold">
                                          <p:stCondLst>
                                            <p:cond delay="0"/>
                                          </p:stCondLst>
                                        </p:cTn>
                                        <p:tgtEl>
                                          <p:spTgt spid="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down)">
                                      <p:cBhvr>
                                        <p:cTn id="79" dur="500"/>
                                        <p:tgtEl>
                                          <p:spTgt spid="14"/>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wipe(down)">
                                      <p:cBhvr>
                                        <p:cTn id="84" dur="500"/>
                                        <p:tgtEl>
                                          <p:spTgt spid="1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2" nodeType="click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wipe(down)">
                                      <p:cBhvr>
                                        <p:cTn id="89" dur="500"/>
                                        <p:tgtEl>
                                          <p:spTgt spid="5"/>
                                        </p:tgtEl>
                                      </p:cBhvr>
                                    </p:animEffect>
                                  </p:childTnLst>
                                </p:cTn>
                              </p:par>
                              <p:par>
                                <p:cTn id="90" presetID="22" presetClass="entr" presetSubtype="4" fill="hold" nodeType="with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wipe(down)">
                                      <p:cBhvr>
                                        <p:cTn id="92" dur="500"/>
                                        <p:tgtEl>
                                          <p:spTgt spid="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wipe(down)">
                                      <p:cBhvr>
                                        <p:cTn id="97" dur="500"/>
                                        <p:tgtEl>
                                          <p:spTgt spid="1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7"/>
                                        </p:tgtEl>
                                        <p:attrNameLst>
                                          <p:attrName>style.visibility</p:attrName>
                                        </p:attrNameLst>
                                      </p:cBhvr>
                                      <p:to>
                                        <p:strVal val="visible"/>
                                      </p:to>
                                    </p:set>
                                    <p:animEffect transition="in" filter="wipe(down)">
                                      <p:cBhvr>
                                        <p:cTn id="10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3" grpId="0" animBg="1"/>
      <p:bldP spid="3" grpId="1" animBg="1"/>
      <p:bldP spid="5" grpId="0" animBg="1"/>
      <p:bldP spid="5" grpId="1" animBg="1"/>
      <p:bldP spid="5" grpId="2" animBg="1"/>
      <p:bldP spid="6" grpId="0" animBg="1"/>
      <p:bldP spid="6" grpId="1" animBg="1"/>
      <p:bldP spid="8" grpId="0" animBg="1"/>
      <p:bldP spid="9" grpId="0" animBg="1"/>
      <p:bldP spid="12" grpId="0" animBg="1"/>
      <p:bldP spid="13" grpId="0"/>
      <p:bldP spid="14" grpId="0" animBg="1"/>
      <p:bldP spid="15" grpId="0"/>
      <p:bldP spid="16" grpId="0" animBg="1"/>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B6AC0420-5845-4404-A4E4-5B0793462578}"/>
              </a:ext>
            </a:extLst>
          </p:cNvPr>
          <p:cNvSpPr/>
          <p:nvPr/>
        </p:nvSpPr>
        <p:spPr>
          <a:xfrm>
            <a:off x="1" y="589610"/>
            <a:ext cx="4162425" cy="982684"/>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41294"/>
            <a:r>
              <a:rPr lang="en-US" sz="2667" spc="-200" err="1">
                <a:cs typeface="Futura Condensed"/>
              </a:rPr>
              <a:t>Ejemplos</a:t>
            </a:r>
            <a:r>
              <a:rPr lang="en-US" sz="2667" spc="-200">
                <a:cs typeface="Futura Condensed"/>
              </a:rPr>
              <a:t> </a:t>
            </a:r>
            <a:r>
              <a:rPr lang="en-US" sz="2667" spc="-200" err="1">
                <a:cs typeface="Futura Condensed"/>
              </a:rPr>
              <a:t>intervenciones</a:t>
            </a:r>
            <a:r>
              <a:rPr lang="en-US" sz="2667" spc="-200">
                <a:cs typeface="Futura Condensed"/>
              </a:rPr>
              <a:t> y </a:t>
            </a:r>
            <a:r>
              <a:rPr lang="en-US" sz="2667" spc="-200" err="1">
                <a:cs typeface="Futura Condensed"/>
              </a:rPr>
              <a:t>redes</a:t>
            </a:r>
            <a:r>
              <a:rPr lang="en-US" sz="2667" spc="-200">
                <a:cs typeface="Futura Condensed"/>
              </a:rPr>
              <a:t> </a:t>
            </a:r>
            <a:r>
              <a:rPr lang="en-US" sz="2667" spc="-200" err="1">
                <a:cs typeface="Futura Condensed"/>
              </a:rPr>
              <a:t>sociales</a:t>
            </a:r>
            <a:endParaRPr lang="en-US" sz="2667" spc="-200">
              <a:cs typeface="Futura Condensed"/>
            </a:endParaRPr>
          </a:p>
        </p:txBody>
      </p:sp>
      <p:sp>
        <p:nvSpPr>
          <p:cNvPr id="3" name="Rectángulo 2">
            <a:extLst>
              <a:ext uri="{FF2B5EF4-FFF2-40B4-BE49-F238E27FC236}">
                <a16:creationId xmlns:a16="http://schemas.microsoft.com/office/drawing/2014/main" id="{557C8296-606A-42A0-BD27-8F30840E444F}"/>
              </a:ext>
            </a:extLst>
          </p:cNvPr>
          <p:cNvSpPr/>
          <p:nvPr/>
        </p:nvSpPr>
        <p:spPr>
          <a:xfrm>
            <a:off x="3910667" y="902857"/>
            <a:ext cx="7907905" cy="319446"/>
          </a:xfrm>
          <a:prstGeom prst="rect">
            <a:avLst/>
          </a:prstGeom>
        </p:spPr>
        <p:txBody>
          <a:bodyPr wrap="square">
            <a:spAutoFit/>
          </a:bodyPr>
          <a:lstStyle/>
          <a:p>
            <a:pPr marL="484705">
              <a:lnSpc>
                <a:spcPct val="80000"/>
              </a:lnSpc>
              <a:tabLst>
                <a:tab pos="6574202" algn="l"/>
              </a:tabLst>
            </a:pPr>
            <a:r>
              <a:rPr lang="es-CO" cap="small">
                <a:solidFill>
                  <a:srgbClr val="4A452A"/>
                </a:solidFill>
                <a:latin typeface="+mn-lt"/>
                <a:cs typeface="Gill Sans Light"/>
              </a:rPr>
              <a:t>Intervenciones incorporando redes sociales se han mostrado efectivas</a:t>
            </a:r>
          </a:p>
        </p:txBody>
      </p:sp>
      <p:sp>
        <p:nvSpPr>
          <p:cNvPr id="4" name="Marcador de contenido 3">
            <a:extLst>
              <a:ext uri="{FF2B5EF4-FFF2-40B4-BE49-F238E27FC236}">
                <a16:creationId xmlns:a16="http://schemas.microsoft.com/office/drawing/2014/main" id="{A8AAA2AC-7C10-4810-B3E6-4BC9403099E9}"/>
              </a:ext>
            </a:extLst>
          </p:cNvPr>
          <p:cNvSpPr txBox="1">
            <a:spLocks/>
          </p:cNvSpPr>
          <p:nvPr/>
        </p:nvSpPr>
        <p:spPr>
          <a:xfrm>
            <a:off x="321873" y="1609955"/>
            <a:ext cx="11577521" cy="4525963"/>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endParaRPr lang="es-CO"/>
          </a:p>
          <a:p>
            <a:pPr marL="0" indent="0" fontAlgn="auto">
              <a:spcAft>
                <a:spcPts val="0"/>
              </a:spcAft>
              <a:buFont typeface="Arial"/>
              <a:buNone/>
            </a:pPr>
            <a:r>
              <a:rPr lang="es-CO"/>
              <a:t>Difusión de Microcréditos (India)</a:t>
            </a:r>
          </a:p>
          <a:p>
            <a:pPr marL="0" indent="0" fontAlgn="auto">
              <a:spcAft>
                <a:spcPts val="0"/>
              </a:spcAft>
              <a:buFont typeface="Arial"/>
              <a:buNone/>
            </a:pPr>
            <a:r>
              <a:rPr lang="es-CO" sz="2133" err="1"/>
              <a:t>Barnejee</a:t>
            </a:r>
            <a:r>
              <a:rPr lang="es-CO" sz="2133"/>
              <a:t> et. al, </a:t>
            </a:r>
            <a:r>
              <a:rPr lang="es-CO" sz="2133" err="1"/>
              <a:t>Science</a:t>
            </a:r>
            <a:r>
              <a:rPr lang="es-CO" sz="2133"/>
              <a:t> 2013</a:t>
            </a:r>
          </a:p>
          <a:p>
            <a:pPr marL="0" indent="0" fontAlgn="auto">
              <a:spcAft>
                <a:spcPts val="0"/>
              </a:spcAft>
              <a:buFont typeface="Arial"/>
              <a:buNone/>
            </a:pPr>
            <a:endParaRPr lang="es-CO"/>
          </a:p>
          <a:p>
            <a:pPr marL="0" indent="0" fontAlgn="auto">
              <a:spcAft>
                <a:spcPts val="0"/>
              </a:spcAft>
              <a:buFont typeface="Arial"/>
              <a:buNone/>
            </a:pPr>
            <a:r>
              <a:rPr lang="es-CO"/>
              <a:t>Multivitamínicos (Honduras) </a:t>
            </a:r>
          </a:p>
          <a:p>
            <a:pPr marL="0" indent="0" fontAlgn="auto">
              <a:spcAft>
                <a:spcPts val="0"/>
              </a:spcAft>
              <a:buFont typeface="Arial"/>
              <a:buNone/>
            </a:pPr>
            <a:r>
              <a:rPr lang="es-CO" sz="2400"/>
              <a:t>Kim et al. </a:t>
            </a:r>
            <a:r>
              <a:rPr lang="es-CO" sz="2400" err="1"/>
              <a:t>The</a:t>
            </a:r>
            <a:r>
              <a:rPr lang="es-CO" sz="2400"/>
              <a:t> Lancet 2015</a:t>
            </a:r>
          </a:p>
          <a:p>
            <a:pPr marL="0" indent="0" fontAlgn="auto">
              <a:spcAft>
                <a:spcPts val="0"/>
              </a:spcAft>
              <a:buFont typeface="Arial"/>
              <a:buNone/>
            </a:pPr>
            <a:endParaRPr lang="es-CO"/>
          </a:p>
          <a:p>
            <a:pPr marL="0" indent="0" fontAlgn="auto">
              <a:spcAft>
                <a:spcPts val="0"/>
              </a:spcAft>
              <a:buFont typeface="Arial"/>
              <a:buNone/>
            </a:pPr>
            <a:r>
              <a:rPr lang="es-CO"/>
              <a:t>ASSIST: Tabaco Adolescentes</a:t>
            </a:r>
            <a:r>
              <a:rPr lang="es-CO" sz="2133"/>
              <a:t>  </a:t>
            </a:r>
          </a:p>
          <a:p>
            <a:pPr marL="0" indent="0" fontAlgn="auto">
              <a:spcAft>
                <a:spcPts val="0"/>
              </a:spcAft>
              <a:buFont typeface="Arial"/>
              <a:buNone/>
            </a:pPr>
            <a:r>
              <a:rPr lang="es-CO" sz="2133"/>
              <a:t>Campbell R. et. al. </a:t>
            </a:r>
            <a:r>
              <a:rPr lang="es-CO" sz="2133" err="1"/>
              <a:t>The</a:t>
            </a:r>
            <a:r>
              <a:rPr lang="es-CO" sz="2133"/>
              <a:t> Lancet 2008</a:t>
            </a:r>
          </a:p>
          <a:p>
            <a:pPr marL="0" indent="0" fontAlgn="auto">
              <a:spcAft>
                <a:spcPts val="0"/>
              </a:spcAft>
              <a:buFont typeface="Arial"/>
              <a:buNone/>
            </a:pPr>
            <a:r>
              <a:rPr lang="es-CO" sz="2133"/>
              <a:t> </a:t>
            </a:r>
            <a:endParaRPr lang="es-CO"/>
          </a:p>
        </p:txBody>
      </p:sp>
      <p:cxnSp>
        <p:nvCxnSpPr>
          <p:cNvPr id="5" name="38 Conector recto">
            <a:extLst>
              <a:ext uri="{FF2B5EF4-FFF2-40B4-BE49-F238E27FC236}">
                <a16:creationId xmlns:a16="http://schemas.microsoft.com/office/drawing/2014/main" id="{C8690BA4-F596-4724-A6DF-8EA444854D4B}"/>
              </a:ext>
            </a:extLst>
          </p:cNvPr>
          <p:cNvCxnSpPr>
            <a:stCxn id="22" idx="7"/>
            <a:endCxn id="36" idx="3"/>
          </p:cNvCxnSpPr>
          <p:nvPr/>
        </p:nvCxnSpPr>
        <p:spPr>
          <a:xfrm flipV="1">
            <a:off x="9973713" y="3347252"/>
            <a:ext cx="1133515" cy="530389"/>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6" name="28 Conector recto">
            <a:extLst>
              <a:ext uri="{FF2B5EF4-FFF2-40B4-BE49-F238E27FC236}">
                <a16:creationId xmlns:a16="http://schemas.microsoft.com/office/drawing/2014/main" id="{E906E44F-9FE7-45F4-8D0B-CF76A7BF00D6}"/>
              </a:ext>
            </a:extLst>
          </p:cNvPr>
          <p:cNvCxnSpPr>
            <a:stCxn id="23" idx="5"/>
            <a:endCxn id="27" idx="1"/>
          </p:cNvCxnSpPr>
          <p:nvPr/>
        </p:nvCxnSpPr>
        <p:spPr>
          <a:xfrm>
            <a:off x="8014412" y="5138962"/>
            <a:ext cx="352029" cy="292845"/>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7" name="30 Conector recto">
            <a:extLst>
              <a:ext uri="{FF2B5EF4-FFF2-40B4-BE49-F238E27FC236}">
                <a16:creationId xmlns:a16="http://schemas.microsoft.com/office/drawing/2014/main" id="{8886D2C4-4F3A-40AC-889C-89183AC2C25A}"/>
              </a:ext>
            </a:extLst>
          </p:cNvPr>
          <p:cNvCxnSpPr>
            <a:endCxn id="20" idx="2"/>
          </p:cNvCxnSpPr>
          <p:nvPr/>
        </p:nvCxnSpPr>
        <p:spPr>
          <a:xfrm>
            <a:off x="9086476" y="4719522"/>
            <a:ext cx="813901" cy="127695"/>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8" name="32 Conector recto">
            <a:extLst>
              <a:ext uri="{FF2B5EF4-FFF2-40B4-BE49-F238E27FC236}">
                <a16:creationId xmlns:a16="http://schemas.microsoft.com/office/drawing/2014/main" id="{B1C4AD55-0A95-4AC6-B62F-5C0ABBF1DF35}"/>
              </a:ext>
            </a:extLst>
          </p:cNvPr>
          <p:cNvCxnSpPr>
            <a:stCxn id="20" idx="6"/>
            <a:endCxn id="34" idx="2"/>
          </p:cNvCxnSpPr>
          <p:nvPr/>
        </p:nvCxnSpPr>
        <p:spPr>
          <a:xfrm flipV="1">
            <a:off x="10284420" y="4816834"/>
            <a:ext cx="1379683" cy="30383"/>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9" name="34 Conector recto">
            <a:extLst>
              <a:ext uri="{FF2B5EF4-FFF2-40B4-BE49-F238E27FC236}">
                <a16:creationId xmlns:a16="http://schemas.microsoft.com/office/drawing/2014/main" id="{EDDC7CEC-B395-4DA4-9A97-7A08CAAE99B9}"/>
              </a:ext>
            </a:extLst>
          </p:cNvPr>
          <p:cNvCxnSpPr>
            <a:stCxn id="31" idx="6"/>
            <a:endCxn id="22" idx="2"/>
          </p:cNvCxnSpPr>
          <p:nvPr/>
        </p:nvCxnSpPr>
        <p:spPr>
          <a:xfrm>
            <a:off x="8694243" y="3736150"/>
            <a:ext cx="951669" cy="278953"/>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10" name="35 Conector recto">
            <a:extLst>
              <a:ext uri="{FF2B5EF4-FFF2-40B4-BE49-F238E27FC236}">
                <a16:creationId xmlns:a16="http://schemas.microsoft.com/office/drawing/2014/main" id="{37CE32FD-D424-4B4C-9BB2-FD4427B05A0F}"/>
              </a:ext>
            </a:extLst>
          </p:cNvPr>
          <p:cNvCxnSpPr>
            <a:stCxn id="29" idx="6"/>
            <a:endCxn id="31" idx="2"/>
          </p:cNvCxnSpPr>
          <p:nvPr/>
        </p:nvCxnSpPr>
        <p:spPr>
          <a:xfrm flipV="1">
            <a:off x="7070117" y="3736150"/>
            <a:ext cx="1240084" cy="278953"/>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11" name="36 Conector recto">
            <a:extLst>
              <a:ext uri="{FF2B5EF4-FFF2-40B4-BE49-F238E27FC236}">
                <a16:creationId xmlns:a16="http://schemas.microsoft.com/office/drawing/2014/main" id="{A7362C40-89EA-4A58-AC28-05F86110B0A2}"/>
              </a:ext>
            </a:extLst>
          </p:cNvPr>
          <p:cNvCxnSpPr>
            <a:stCxn id="29" idx="5"/>
            <a:endCxn id="23" idx="1"/>
          </p:cNvCxnSpPr>
          <p:nvPr/>
        </p:nvCxnSpPr>
        <p:spPr>
          <a:xfrm>
            <a:off x="7013876" y="4152564"/>
            <a:ext cx="728977" cy="711475"/>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12" name="37 Conector recto">
            <a:extLst>
              <a:ext uri="{FF2B5EF4-FFF2-40B4-BE49-F238E27FC236}">
                <a16:creationId xmlns:a16="http://schemas.microsoft.com/office/drawing/2014/main" id="{2F123FF5-9CC4-496C-AA24-836581BFCA34}"/>
              </a:ext>
            </a:extLst>
          </p:cNvPr>
          <p:cNvCxnSpPr>
            <a:stCxn id="31" idx="4"/>
            <a:endCxn id="23" idx="0"/>
          </p:cNvCxnSpPr>
          <p:nvPr/>
        </p:nvCxnSpPr>
        <p:spPr>
          <a:xfrm flipH="1">
            <a:off x="7878632" y="3930550"/>
            <a:ext cx="623589" cy="876551"/>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13" name="39 Conector recto">
            <a:extLst>
              <a:ext uri="{FF2B5EF4-FFF2-40B4-BE49-F238E27FC236}">
                <a16:creationId xmlns:a16="http://schemas.microsoft.com/office/drawing/2014/main" id="{0B7474BB-6B9D-4EF1-A0C0-6B79F81483D3}"/>
              </a:ext>
            </a:extLst>
          </p:cNvPr>
          <p:cNvCxnSpPr>
            <a:stCxn id="33" idx="1"/>
            <a:endCxn id="30" idx="5"/>
          </p:cNvCxnSpPr>
          <p:nvPr/>
        </p:nvCxnSpPr>
        <p:spPr>
          <a:xfrm flipH="1" flipV="1">
            <a:off x="9976563" y="3297463"/>
            <a:ext cx="914104" cy="592469"/>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14" name="40 Conector recto">
            <a:extLst>
              <a:ext uri="{FF2B5EF4-FFF2-40B4-BE49-F238E27FC236}">
                <a16:creationId xmlns:a16="http://schemas.microsoft.com/office/drawing/2014/main" id="{178AB188-08D2-4BB8-9DE4-C9BB63A1C2B4}"/>
              </a:ext>
            </a:extLst>
          </p:cNvPr>
          <p:cNvCxnSpPr>
            <a:stCxn id="34" idx="1"/>
            <a:endCxn id="33" idx="5"/>
          </p:cNvCxnSpPr>
          <p:nvPr/>
        </p:nvCxnSpPr>
        <p:spPr>
          <a:xfrm flipH="1" flipV="1">
            <a:off x="11162227" y="4164855"/>
            <a:ext cx="558117" cy="514517"/>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15" name="41 Conector recto">
            <a:extLst>
              <a:ext uri="{FF2B5EF4-FFF2-40B4-BE49-F238E27FC236}">
                <a16:creationId xmlns:a16="http://schemas.microsoft.com/office/drawing/2014/main" id="{2634062E-02B2-437C-A640-4F2C311D40E4}"/>
              </a:ext>
            </a:extLst>
          </p:cNvPr>
          <p:cNvCxnSpPr>
            <a:stCxn id="22" idx="0"/>
            <a:endCxn id="30" idx="4"/>
          </p:cNvCxnSpPr>
          <p:nvPr/>
        </p:nvCxnSpPr>
        <p:spPr>
          <a:xfrm flipV="1">
            <a:off x="9837934" y="3354402"/>
            <a:ext cx="2849" cy="466301"/>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16" name="42 Conector recto">
            <a:extLst>
              <a:ext uri="{FF2B5EF4-FFF2-40B4-BE49-F238E27FC236}">
                <a16:creationId xmlns:a16="http://schemas.microsoft.com/office/drawing/2014/main" id="{248031D7-7100-4E39-A336-2D6F525175B3}"/>
              </a:ext>
            </a:extLst>
          </p:cNvPr>
          <p:cNvCxnSpPr>
            <a:stCxn id="20" idx="0"/>
            <a:endCxn id="22" idx="4"/>
          </p:cNvCxnSpPr>
          <p:nvPr/>
        </p:nvCxnSpPr>
        <p:spPr>
          <a:xfrm flipH="1" flipV="1">
            <a:off x="9837934" y="4209504"/>
            <a:ext cx="254465" cy="443313"/>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17" name="43 Conector recto">
            <a:extLst>
              <a:ext uri="{FF2B5EF4-FFF2-40B4-BE49-F238E27FC236}">
                <a16:creationId xmlns:a16="http://schemas.microsoft.com/office/drawing/2014/main" id="{79F7621B-BA20-4457-A2C5-290B2A4335D3}"/>
              </a:ext>
            </a:extLst>
          </p:cNvPr>
          <p:cNvCxnSpPr>
            <a:stCxn id="35" idx="1"/>
            <a:endCxn id="20" idx="5"/>
          </p:cNvCxnSpPr>
          <p:nvPr/>
        </p:nvCxnSpPr>
        <p:spPr>
          <a:xfrm flipH="1" flipV="1">
            <a:off x="10228179" y="4984677"/>
            <a:ext cx="662488" cy="542123"/>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18" name="44 Conector recto">
            <a:extLst>
              <a:ext uri="{FF2B5EF4-FFF2-40B4-BE49-F238E27FC236}">
                <a16:creationId xmlns:a16="http://schemas.microsoft.com/office/drawing/2014/main" id="{CE54119C-BBF8-41A2-A3A6-F75E8127DB48}"/>
              </a:ext>
            </a:extLst>
          </p:cNvPr>
          <p:cNvCxnSpPr>
            <a:stCxn id="35" idx="2"/>
            <a:endCxn id="28" idx="6"/>
          </p:cNvCxnSpPr>
          <p:nvPr/>
        </p:nvCxnSpPr>
        <p:spPr>
          <a:xfrm flipH="1">
            <a:off x="9718161" y="5664262"/>
            <a:ext cx="1116265" cy="25980"/>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19" name="45 Conector recto">
            <a:extLst>
              <a:ext uri="{FF2B5EF4-FFF2-40B4-BE49-F238E27FC236}">
                <a16:creationId xmlns:a16="http://schemas.microsoft.com/office/drawing/2014/main" id="{F704FC6A-3002-4D95-B4EE-8B45081CA4B0}"/>
              </a:ext>
            </a:extLst>
          </p:cNvPr>
          <p:cNvCxnSpPr>
            <a:stCxn id="32" idx="4"/>
            <a:endCxn id="28" idx="0"/>
          </p:cNvCxnSpPr>
          <p:nvPr/>
        </p:nvCxnSpPr>
        <p:spPr>
          <a:xfrm>
            <a:off x="8899157" y="4931465"/>
            <a:ext cx="626983" cy="564377"/>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sp>
        <p:nvSpPr>
          <p:cNvPr id="20" name="18 Elipse">
            <a:extLst>
              <a:ext uri="{FF2B5EF4-FFF2-40B4-BE49-F238E27FC236}">
                <a16:creationId xmlns:a16="http://schemas.microsoft.com/office/drawing/2014/main" id="{82D7BFFF-9FA1-4678-A0E5-857F2EFE3492}"/>
              </a:ext>
            </a:extLst>
          </p:cNvPr>
          <p:cNvSpPr/>
          <p:nvPr/>
        </p:nvSpPr>
        <p:spPr>
          <a:xfrm>
            <a:off x="9900377" y="4652816"/>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cs typeface="Gill Sans Light"/>
            </a:endParaRPr>
          </a:p>
        </p:txBody>
      </p:sp>
      <p:sp>
        <p:nvSpPr>
          <p:cNvPr id="21" name="72 Elipse">
            <a:extLst>
              <a:ext uri="{FF2B5EF4-FFF2-40B4-BE49-F238E27FC236}">
                <a16:creationId xmlns:a16="http://schemas.microsoft.com/office/drawing/2014/main" id="{D7A2F229-9860-41B4-B206-1DA36BD0FB0E}"/>
              </a:ext>
            </a:extLst>
          </p:cNvPr>
          <p:cNvSpPr/>
          <p:nvPr/>
        </p:nvSpPr>
        <p:spPr>
          <a:xfrm>
            <a:off x="9897315" y="4654513"/>
            <a:ext cx="386892" cy="388800"/>
          </a:xfrm>
          <a:prstGeom prst="ellipse">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prstClr val="black"/>
              </a:solidFill>
            </a:endParaRPr>
          </a:p>
        </p:txBody>
      </p:sp>
      <p:sp>
        <p:nvSpPr>
          <p:cNvPr id="22" name="16 Elipse">
            <a:extLst>
              <a:ext uri="{FF2B5EF4-FFF2-40B4-BE49-F238E27FC236}">
                <a16:creationId xmlns:a16="http://schemas.microsoft.com/office/drawing/2014/main" id="{3F61151E-9BA8-4446-B403-1382D7C63291}"/>
              </a:ext>
            </a:extLst>
          </p:cNvPr>
          <p:cNvSpPr/>
          <p:nvPr/>
        </p:nvSpPr>
        <p:spPr>
          <a:xfrm>
            <a:off x="9645912" y="3820703"/>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cs typeface="Gill Sans Light"/>
            </a:endParaRPr>
          </a:p>
        </p:txBody>
      </p:sp>
      <p:sp>
        <p:nvSpPr>
          <p:cNvPr id="23" name="5 Elipse">
            <a:extLst>
              <a:ext uri="{FF2B5EF4-FFF2-40B4-BE49-F238E27FC236}">
                <a16:creationId xmlns:a16="http://schemas.microsoft.com/office/drawing/2014/main" id="{F9F87209-E22F-4826-A540-09629E63C5BF}"/>
              </a:ext>
            </a:extLst>
          </p:cNvPr>
          <p:cNvSpPr/>
          <p:nvPr/>
        </p:nvSpPr>
        <p:spPr>
          <a:xfrm>
            <a:off x="7686611" y="4807100"/>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cs typeface="Gill Sans Light"/>
            </a:endParaRPr>
          </a:p>
        </p:txBody>
      </p:sp>
      <p:sp>
        <p:nvSpPr>
          <p:cNvPr id="24" name="63 Elipse">
            <a:extLst>
              <a:ext uri="{FF2B5EF4-FFF2-40B4-BE49-F238E27FC236}">
                <a16:creationId xmlns:a16="http://schemas.microsoft.com/office/drawing/2014/main" id="{C7F3E61E-7E6A-4EB8-BC0C-CA4C4328A3EF}"/>
              </a:ext>
            </a:extLst>
          </p:cNvPr>
          <p:cNvSpPr/>
          <p:nvPr/>
        </p:nvSpPr>
        <p:spPr>
          <a:xfrm>
            <a:off x="7688112" y="4807100"/>
            <a:ext cx="384043" cy="388800"/>
          </a:xfrm>
          <a:prstGeom prst="ellipse">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prstClr val="black"/>
              </a:solidFill>
            </a:endParaRPr>
          </a:p>
        </p:txBody>
      </p:sp>
      <p:sp>
        <p:nvSpPr>
          <p:cNvPr id="25" name="64 Elipse">
            <a:extLst>
              <a:ext uri="{FF2B5EF4-FFF2-40B4-BE49-F238E27FC236}">
                <a16:creationId xmlns:a16="http://schemas.microsoft.com/office/drawing/2014/main" id="{CEBC6D40-4B4A-43E1-81E8-BF7452AB99BE}"/>
              </a:ext>
            </a:extLst>
          </p:cNvPr>
          <p:cNvSpPr/>
          <p:nvPr/>
        </p:nvSpPr>
        <p:spPr>
          <a:xfrm>
            <a:off x="9645914" y="3820703"/>
            <a:ext cx="386892" cy="388800"/>
          </a:xfrm>
          <a:prstGeom prst="ellipse">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prstClr val="black"/>
              </a:solidFill>
            </a:endParaRPr>
          </a:p>
        </p:txBody>
      </p:sp>
      <p:sp>
        <p:nvSpPr>
          <p:cNvPr id="26" name="3 Elipse">
            <a:extLst>
              <a:ext uri="{FF2B5EF4-FFF2-40B4-BE49-F238E27FC236}">
                <a16:creationId xmlns:a16="http://schemas.microsoft.com/office/drawing/2014/main" id="{65C5406C-9492-4C4A-813B-A095DCB1E241}"/>
              </a:ext>
            </a:extLst>
          </p:cNvPr>
          <p:cNvSpPr/>
          <p:nvPr/>
        </p:nvSpPr>
        <p:spPr>
          <a:xfrm>
            <a:off x="7217035" y="2134471"/>
            <a:ext cx="853619" cy="792088"/>
          </a:xfrm>
          <a:prstGeom prst="ellipse">
            <a:avLst/>
          </a:prstGeom>
          <a:solidFill>
            <a:schemeClr val="bg1"/>
          </a:solidFill>
          <a:ln w="38100" cmpd="sng">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3733" i="1">
                <a:ln>
                  <a:solidFill>
                    <a:schemeClr val="tx1"/>
                  </a:solidFill>
                </a:ln>
                <a:solidFill>
                  <a:schemeClr val="tx1"/>
                </a:solidFill>
                <a:cs typeface="Times New Roman"/>
              </a:rPr>
              <a:t>S</a:t>
            </a:r>
          </a:p>
        </p:txBody>
      </p:sp>
      <p:sp>
        <p:nvSpPr>
          <p:cNvPr id="27" name="10 Elipse">
            <a:extLst>
              <a:ext uri="{FF2B5EF4-FFF2-40B4-BE49-F238E27FC236}">
                <a16:creationId xmlns:a16="http://schemas.microsoft.com/office/drawing/2014/main" id="{1D0CBDCF-554B-4993-9A29-F5029B181945}"/>
              </a:ext>
            </a:extLst>
          </p:cNvPr>
          <p:cNvSpPr/>
          <p:nvPr/>
        </p:nvSpPr>
        <p:spPr>
          <a:xfrm>
            <a:off x="8310200" y="5374868"/>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cs typeface="Gill Sans Light"/>
            </a:endParaRPr>
          </a:p>
        </p:txBody>
      </p:sp>
      <p:sp>
        <p:nvSpPr>
          <p:cNvPr id="28" name="11 Elipse">
            <a:extLst>
              <a:ext uri="{FF2B5EF4-FFF2-40B4-BE49-F238E27FC236}">
                <a16:creationId xmlns:a16="http://schemas.microsoft.com/office/drawing/2014/main" id="{09232280-1F80-4BDF-9D29-2FB305C38CDE}"/>
              </a:ext>
            </a:extLst>
          </p:cNvPr>
          <p:cNvSpPr/>
          <p:nvPr/>
        </p:nvSpPr>
        <p:spPr>
          <a:xfrm>
            <a:off x="9334117" y="5495841"/>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cs typeface="Gill Sans Light"/>
            </a:endParaRPr>
          </a:p>
        </p:txBody>
      </p:sp>
      <p:sp>
        <p:nvSpPr>
          <p:cNvPr id="29" name="12 Elipse">
            <a:extLst>
              <a:ext uri="{FF2B5EF4-FFF2-40B4-BE49-F238E27FC236}">
                <a16:creationId xmlns:a16="http://schemas.microsoft.com/office/drawing/2014/main" id="{AD6A5AC9-F17E-4558-9EDA-9E35B2474120}"/>
              </a:ext>
            </a:extLst>
          </p:cNvPr>
          <p:cNvSpPr/>
          <p:nvPr/>
        </p:nvSpPr>
        <p:spPr>
          <a:xfrm>
            <a:off x="6686073" y="3820703"/>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cs typeface="Gill Sans Light"/>
            </a:endParaRPr>
          </a:p>
        </p:txBody>
      </p:sp>
      <p:sp>
        <p:nvSpPr>
          <p:cNvPr id="30" name="14 Elipse">
            <a:extLst>
              <a:ext uri="{FF2B5EF4-FFF2-40B4-BE49-F238E27FC236}">
                <a16:creationId xmlns:a16="http://schemas.microsoft.com/office/drawing/2014/main" id="{21259519-EF6B-4220-809C-162810EA4D4F}"/>
              </a:ext>
            </a:extLst>
          </p:cNvPr>
          <p:cNvSpPr/>
          <p:nvPr/>
        </p:nvSpPr>
        <p:spPr>
          <a:xfrm>
            <a:off x="9648761" y="2965601"/>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cs typeface="Gill Sans Light"/>
            </a:endParaRPr>
          </a:p>
        </p:txBody>
      </p:sp>
      <p:sp>
        <p:nvSpPr>
          <p:cNvPr id="31" name="15 Elipse">
            <a:extLst>
              <a:ext uri="{FF2B5EF4-FFF2-40B4-BE49-F238E27FC236}">
                <a16:creationId xmlns:a16="http://schemas.microsoft.com/office/drawing/2014/main" id="{A5BB965A-831F-4A29-8C4C-B26EBFB6D9BE}"/>
              </a:ext>
            </a:extLst>
          </p:cNvPr>
          <p:cNvSpPr/>
          <p:nvPr/>
        </p:nvSpPr>
        <p:spPr>
          <a:xfrm>
            <a:off x="8310200" y="3541749"/>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cs typeface="Gill Sans Light"/>
            </a:endParaRPr>
          </a:p>
        </p:txBody>
      </p:sp>
      <p:sp>
        <p:nvSpPr>
          <p:cNvPr id="32" name="13 Elipse">
            <a:extLst>
              <a:ext uri="{FF2B5EF4-FFF2-40B4-BE49-F238E27FC236}">
                <a16:creationId xmlns:a16="http://schemas.microsoft.com/office/drawing/2014/main" id="{815A5106-89A1-49BB-8593-FA554DF57892}"/>
              </a:ext>
            </a:extLst>
          </p:cNvPr>
          <p:cNvSpPr/>
          <p:nvPr/>
        </p:nvSpPr>
        <p:spPr>
          <a:xfrm>
            <a:off x="8707135" y="4542664"/>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cs typeface="Gill Sans Light"/>
            </a:endParaRPr>
          </a:p>
        </p:txBody>
      </p:sp>
      <p:sp>
        <p:nvSpPr>
          <p:cNvPr id="33" name="17 Elipse">
            <a:extLst>
              <a:ext uri="{FF2B5EF4-FFF2-40B4-BE49-F238E27FC236}">
                <a16:creationId xmlns:a16="http://schemas.microsoft.com/office/drawing/2014/main" id="{B37A9C01-8057-41FC-88ED-942609C0E79E}"/>
              </a:ext>
            </a:extLst>
          </p:cNvPr>
          <p:cNvSpPr/>
          <p:nvPr/>
        </p:nvSpPr>
        <p:spPr>
          <a:xfrm>
            <a:off x="10834425" y="3832993"/>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cs typeface="Gill Sans Light"/>
            </a:endParaRPr>
          </a:p>
        </p:txBody>
      </p:sp>
      <p:sp>
        <p:nvSpPr>
          <p:cNvPr id="34" name="19 Elipse">
            <a:extLst>
              <a:ext uri="{FF2B5EF4-FFF2-40B4-BE49-F238E27FC236}">
                <a16:creationId xmlns:a16="http://schemas.microsoft.com/office/drawing/2014/main" id="{61FFFECA-30CD-4373-B7FE-9DA30965F6A9}"/>
              </a:ext>
            </a:extLst>
          </p:cNvPr>
          <p:cNvSpPr/>
          <p:nvPr/>
        </p:nvSpPr>
        <p:spPr>
          <a:xfrm>
            <a:off x="11664103" y="4622433"/>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cs typeface="Gill Sans Light"/>
            </a:endParaRPr>
          </a:p>
        </p:txBody>
      </p:sp>
      <p:sp>
        <p:nvSpPr>
          <p:cNvPr id="35" name="20 Elipse">
            <a:extLst>
              <a:ext uri="{FF2B5EF4-FFF2-40B4-BE49-F238E27FC236}">
                <a16:creationId xmlns:a16="http://schemas.microsoft.com/office/drawing/2014/main" id="{8A6C6373-FA4E-49A6-9F96-15C928853E86}"/>
              </a:ext>
            </a:extLst>
          </p:cNvPr>
          <p:cNvSpPr/>
          <p:nvPr/>
        </p:nvSpPr>
        <p:spPr>
          <a:xfrm>
            <a:off x="10834425" y="5469861"/>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cs typeface="Gill Sans Light"/>
            </a:endParaRPr>
          </a:p>
        </p:txBody>
      </p:sp>
      <p:sp>
        <p:nvSpPr>
          <p:cNvPr id="36" name="21 Elipse">
            <a:extLst>
              <a:ext uri="{FF2B5EF4-FFF2-40B4-BE49-F238E27FC236}">
                <a16:creationId xmlns:a16="http://schemas.microsoft.com/office/drawing/2014/main" id="{0BE80D70-1AC0-4423-9C37-B95173EFAD4F}"/>
              </a:ext>
            </a:extLst>
          </p:cNvPr>
          <p:cNvSpPr/>
          <p:nvPr/>
        </p:nvSpPr>
        <p:spPr>
          <a:xfrm>
            <a:off x="11050987" y="3015391"/>
            <a:ext cx="384043" cy="388800"/>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50000"/>
                  <a:lumOff val="50000"/>
                </a:schemeClr>
              </a:solidFill>
              <a:cs typeface="Gill Sans Light"/>
            </a:endParaRPr>
          </a:p>
        </p:txBody>
      </p:sp>
      <p:cxnSp>
        <p:nvCxnSpPr>
          <p:cNvPr id="37" name="22 Conector recto de flecha">
            <a:extLst>
              <a:ext uri="{FF2B5EF4-FFF2-40B4-BE49-F238E27FC236}">
                <a16:creationId xmlns:a16="http://schemas.microsoft.com/office/drawing/2014/main" id="{8DACD934-C785-432F-BAD3-1461BE6CFB55}"/>
              </a:ext>
            </a:extLst>
          </p:cNvPr>
          <p:cNvCxnSpPr>
            <a:stCxn id="26" idx="4"/>
            <a:endCxn id="23" idx="0"/>
          </p:cNvCxnSpPr>
          <p:nvPr/>
        </p:nvCxnSpPr>
        <p:spPr>
          <a:xfrm>
            <a:off x="7643845" y="2926559"/>
            <a:ext cx="234788" cy="1880541"/>
          </a:xfrm>
          <a:prstGeom prst="straightConnector1">
            <a:avLst/>
          </a:prstGeom>
          <a:ln w="38100" cmpd="sng">
            <a:solidFill>
              <a:srgbClr val="FEB111"/>
            </a:solidFill>
            <a:tailEnd type="arrow"/>
          </a:ln>
          <a:effectLst/>
        </p:spPr>
        <p:style>
          <a:lnRef idx="2">
            <a:schemeClr val="dk1"/>
          </a:lnRef>
          <a:fillRef idx="0">
            <a:schemeClr val="dk1"/>
          </a:fillRef>
          <a:effectRef idx="1">
            <a:schemeClr val="dk1"/>
          </a:effectRef>
          <a:fontRef idx="minor">
            <a:schemeClr val="tx1"/>
          </a:fontRef>
        </p:style>
      </p:cxnSp>
      <p:cxnSp>
        <p:nvCxnSpPr>
          <p:cNvPr id="38" name="24 Conector recto de flecha">
            <a:extLst>
              <a:ext uri="{FF2B5EF4-FFF2-40B4-BE49-F238E27FC236}">
                <a16:creationId xmlns:a16="http://schemas.microsoft.com/office/drawing/2014/main" id="{86E7748B-A59D-4943-BB37-7292FFA58017}"/>
              </a:ext>
            </a:extLst>
          </p:cNvPr>
          <p:cNvCxnSpPr>
            <a:stCxn id="26" idx="5"/>
            <a:endCxn id="22" idx="1"/>
          </p:cNvCxnSpPr>
          <p:nvPr/>
        </p:nvCxnSpPr>
        <p:spPr>
          <a:xfrm>
            <a:off x="7945644" y="2810561"/>
            <a:ext cx="1756509" cy="1067081"/>
          </a:xfrm>
          <a:prstGeom prst="straightConnector1">
            <a:avLst/>
          </a:prstGeom>
          <a:ln w="38100" cmpd="sng">
            <a:solidFill>
              <a:srgbClr val="FEB111"/>
            </a:solidFill>
            <a:tailEnd type="arrow"/>
          </a:ln>
          <a:effectLst/>
        </p:spPr>
        <p:style>
          <a:lnRef idx="2">
            <a:schemeClr val="dk1"/>
          </a:lnRef>
          <a:fillRef idx="0">
            <a:schemeClr val="dk1"/>
          </a:fillRef>
          <a:effectRef idx="1">
            <a:schemeClr val="dk1"/>
          </a:effectRef>
          <a:fontRef idx="minor">
            <a:schemeClr val="tx1"/>
          </a:fontRef>
        </p:style>
      </p:cxnSp>
      <p:cxnSp>
        <p:nvCxnSpPr>
          <p:cNvPr id="39" name="26 Conector recto de flecha">
            <a:extLst>
              <a:ext uri="{FF2B5EF4-FFF2-40B4-BE49-F238E27FC236}">
                <a16:creationId xmlns:a16="http://schemas.microsoft.com/office/drawing/2014/main" id="{065EFDF5-677D-421D-B5C8-6525A51FE97D}"/>
              </a:ext>
            </a:extLst>
          </p:cNvPr>
          <p:cNvCxnSpPr>
            <a:stCxn id="26" idx="6"/>
            <a:endCxn id="36" idx="1"/>
          </p:cNvCxnSpPr>
          <p:nvPr/>
        </p:nvCxnSpPr>
        <p:spPr>
          <a:xfrm>
            <a:off x="8070654" y="2530515"/>
            <a:ext cx="3036575" cy="541815"/>
          </a:xfrm>
          <a:prstGeom prst="straightConnector1">
            <a:avLst/>
          </a:prstGeom>
          <a:ln w="38100" cmpd="sng">
            <a:solidFill>
              <a:srgbClr val="FEB111"/>
            </a:solidFill>
            <a:tailEnd type="arrow"/>
          </a:ln>
          <a:effectLst/>
        </p:spPr>
        <p:style>
          <a:lnRef idx="2">
            <a:schemeClr val="dk1"/>
          </a:lnRef>
          <a:fillRef idx="0">
            <a:schemeClr val="dk1"/>
          </a:fillRef>
          <a:effectRef idx="1">
            <a:schemeClr val="dk1"/>
          </a:effectRef>
          <a:fontRef idx="minor">
            <a:schemeClr val="tx1"/>
          </a:fontRef>
        </p:style>
      </p:cxnSp>
      <p:sp>
        <p:nvSpPr>
          <p:cNvPr id="40" name="52 CuadroTexto">
            <a:extLst>
              <a:ext uri="{FF2B5EF4-FFF2-40B4-BE49-F238E27FC236}">
                <a16:creationId xmlns:a16="http://schemas.microsoft.com/office/drawing/2014/main" id="{23C7AD15-1F11-4F02-8AE9-D37C2A669A8E}"/>
              </a:ext>
            </a:extLst>
          </p:cNvPr>
          <p:cNvSpPr txBox="1"/>
          <p:nvPr/>
        </p:nvSpPr>
        <p:spPr>
          <a:xfrm>
            <a:off x="11578668" y="3064495"/>
            <a:ext cx="479808" cy="369332"/>
          </a:xfrm>
          <a:prstGeom prst="rect">
            <a:avLst/>
          </a:prstGeom>
          <a:noFill/>
        </p:spPr>
        <p:txBody>
          <a:bodyPr wrap="square" rtlCol="0">
            <a:spAutoFit/>
          </a:bodyPr>
          <a:lstStyle/>
          <a:p>
            <a:endParaRPr lang="es-ES">
              <a:solidFill>
                <a:srgbClr val="FFFFFF"/>
              </a:solidFill>
              <a:latin typeface="+mn-lt"/>
            </a:endParaRPr>
          </a:p>
        </p:txBody>
      </p:sp>
      <p:sp>
        <p:nvSpPr>
          <p:cNvPr id="41" name="53 CuadroTexto">
            <a:extLst>
              <a:ext uri="{FF2B5EF4-FFF2-40B4-BE49-F238E27FC236}">
                <a16:creationId xmlns:a16="http://schemas.microsoft.com/office/drawing/2014/main" id="{E5561231-88FD-457E-B584-00FC761B6ED2}"/>
              </a:ext>
            </a:extLst>
          </p:cNvPr>
          <p:cNvSpPr txBox="1"/>
          <p:nvPr/>
        </p:nvSpPr>
        <p:spPr>
          <a:xfrm>
            <a:off x="10138263" y="4000599"/>
            <a:ext cx="479808" cy="369332"/>
          </a:xfrm>
          <a:prstGeom prst="rect">
            <a:avLst/>
          </a:prstGeom>
          <a:noFill/>
        </p:spPr>
        <p:txBody>
          <a:bodyPr wrap="square" rtlCol="0">
            <a:spAutoFit/>
          </a:bodyPr>
          <a:lstStyle/>
          <a:p>
            <a:endParaRPr lang="es-ES">
              <a:solidFill>
                <a:srgbClr val="FFFFFF"/>
              </a:solidFill>
              <a:latin typeface="+mn-lt"/>
            </a:endParaRPr>
          </a:p>
        </p:txBody>
      </p:sp>
      <p:sp>
        <p:nvSpPr>
          <p:cNvPr id="42" name="54 CuadroTexto">
            <a:extLst>
              <a:ext uri="{FF2B5EF4-FFF2-40B4-BE49-F238E27FC236}">
                <a16:creationId xmlns:a16="http://schemas.microsoft.com/office/drawing/2014/main" id="{C4CDF68F-6A74-4B58-BF70-5F41E2D35D11}"/>
              </a:ext>
            </a:extLst>
          </p:cNvPr>
          <p:cNvSpPr txBox="1"/>
          <p:nvPr/>
        </p:nvSpPr>
        <p:spPr>
          <a:xfrm>
            <a:off x="7638728" y="5128648"/>
            <a:ext cx="479808" cy="369332"/>
          </a:xfrm>
          <a:prstGeom prst="rect">
            <a:avLst/>
          </a:prstGeom>
          <a:noFill/>
        </p:spPr>
        <p:txBody>
          <a:bodyPr wrap="square" rtlCol="0">
            <a:spAutoFit/>
          </a:bodyPr>
          <a:lstStyle/>
          <a:p>
            <a:endParaRPr lang="es-ES">
              <a:solidFill>
                <a:srgbClr val="FFFFFF"/>
              </a:solidFill>
              <a:latin typeface="+mn-lt"/>
            </a:endParaRPr>
          </a:p>
        </p:txBody>
      </p:sp>
    </p:spTree>
    <p:extLst>
      <p:ext uri="{BB962C8B-B14F-4D97-AF65-F5344CB8AC3E}">
        <p14:creationId xmlns:p14="http://schemas.microsoft.com/office/powerpoint/2010/main" val="110897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 CuadroTexto">
            <a:extLst>
              <a:ext uri="{FF2B5EF4-FFF2-40B4-BE49-F238E27FC236}">
                <a16:creationId xmlns:a16="http://schemas.microsoft.com/office/drawing/2014/main" id="{8D0A7E77-FF90-4196-BC14-F44A6D1065DD}"/>
              </a:ext>
            </a:extLst>
          </p:cNvPr>
          <p:cNvSpPr txBox="1"/>
          <p:nvPr/>
        </p:nvSpPr>
        <p:spPr>
          <a:xfrm>
            <a:off x="25444" y="1713947"/>
            <a:ext cx="4799706" cy="3435877"/>
          </a:xfrm>
          <a:prstGeom prst="rect">
            <a:avLst/>
          </a:prstGeom>
          <a:noFill/>
        </p:spPr>
        <p:txBody>
          <a:bodyPr wrap="square" rtlCol="0">
            <a:spAutoFit/>
          </a:bodyPr>
          <a:lstStyle/>
          <a:p>
            <a:pPr algn="r">
              <a:lnSpc>
                <a:spcPct val="80000"/>
              </a:lnSpc>
            </a:pPr>
            <a:r>
              <a:rPr lang="en-US" sz="5867" err="1">
                <a:solidFill>
                  <a:srgbClr val="00B050"/>
                </a:solidFill>
                <a:latin typeface="+mn-lt"/>
                <a:cs typeface="Gill Sans Light"/>
              </a:rPr>
              <a:t>Potencializar</a:t>
            </a:r>
            <a:r>
              <a:rPr lang="en-US" sz="5867">
                <a:solidFill>
                  <a:srgbClr val="00B050"/>
                </a:solidFill>
                <a:latin typeface="+mn-lt"/>
                <a:cs typeface="Gill Sans Light"/>
              </a:rPr>
              <a:t> </a:t>
            </a:r>
            <a:r>
              <a:rPr lang="en-US" sz="5867">
                <a:latin typeface="+mn-lt"/>
                <a:cs typeface="Gill Sans Light"/>
              </a:rPr>
              <a:t> </a:t>
            </a:r>
            <a:r>
              <a:rPr lang="en-US" sz="5867" err="1">
                <a:latin typeface="+mn-lt"/>
                <a:cs typeface="Gill Sans Light"/>
              </a:rPr>
              <a:t>intervenciones</a:t>
            </a:r>
            <a:r>
              <a:rPr lang="en-US" sz="5867">
                <a:latin typeface="+mn-lt"/>
                <a:cs typeface="Gill Sans Light"/>
              </a:rPr>
              <a:t> </a:t>
            </a:r>
            <a:r>
              <a:rPr lang="en-US" sz="5867" err="1">
                <a:latin typeface="+mn-lt"/>
                <a:cs typeface="Gill Sans Light"/>
              </a:rPr>
              <a:t>utilizando</a:t>
            </a:r>
            <a:r>
              <a:rPr lang="en-US" sz="5867">
                <a:latin typeface="+mn-lt"/>
                <a:cs typeface="Gill Sans Light"/>
              </a:rPr>
              <a:t> redes </a:t>
            </a:r>
            <a:r>
              <a:rPr lang="en-US" sz="5867" err="1">
                <a:latin typeface="+mn-lt"/>
                <a:cs typeface="Gill Sans Light"/>
              </a:rPr>
              <a:t>sociales</a:t>
            </a:r>
            <a:endParaRPr lang="en-US" sz="5867">
              <a:latin typeface="+mn-lt"/>
              <a:cs typeface="Gill Sans Light"/>
            </a:endParaRPr>
          </a:p>
          <a:p>
            <a:pPr algn="r">
              <a:lnSpc>
                <a:spcPct val="80000"/>
              </a:lnSpc>
            </a:pPr>
            <a:endParaRPr lang="en-US" sz="3600">
              <a:latin typeface="+mn-lt"/>
              <a:cs typeface="Gill Sans Light"/>
            </a:endParaRPr>
          </a:p>
        </p:txBody>
      </p:sp>
      <p:sp>
        <p:nvSpPr>
          <p:cNvPr id="3" name="Rectangle 7">
            <a:extLst>
              <a:ext uri="{FF2B5EF4-FFF2-40B4-BE49-F238E27FC236}">
                <a16:creationId xmlns:a16="http://schemas.microsoft.com/office/drawing/2014/main" id="{9B00B0CA-E874-495D-BEB2-3F373FAFA35D}"/>
              </a:ext>
            </a:extLst>
          </p:cNvPr>
          <p:cNvSpPr/>
          <p:nvPr/>
        </p:nvSpPr>
        <p:spPr>
          <a:xfrm>
            <a:off x="5343581" y="908241"/>
            <a:ext cx="6820246" cy="1252441"/>
          </a:xfrm>
          <a:prstGeom prst="rect">
            <a:avLst/>
          </a:prstGeom>
          <a:solidFill>
            <a:srgbClr val="8CBE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533378" indent="-533378" algn="r">
              <a:lnSpc>
                <a:spcPct val="90000"/>
              </a:lnSpc>
              <a:tabLst>
                <a:tab pos="623863" algn="l"/>
              </a:tabLst>
            </a:pPr>
            <a:endParaRPr lang="es-CO" sz="2000">
              <a:cs typeface="Futura Condensed"/>
            </a:endParaRPr>
          </a:p>
          <a:p>
            <a:pPr marL="533378" indent="-533378" algn="r">
              <a:lnSpc>
                <a:spcPct val="90000"/>
              </a:lnSpc>
              <a:tabLst>
                <a:tab pos="623863" algn="l"/>
              </a:tabLst>
            </a:pPr>
            <a:r>
              <a:rPr lang="es-CO" sz="2000">
                <a:cs typeface="Futura Condensed"/>
              </a:rPr>
              <a:t>Evaluar asociaciones entre relaciones sociales e indicadores de salud</a:t>
            </a:r>
            <a:endParaRPr lang="en-US" sz="2000">
              <a:cs typeface="Futura Condensed"/>
            </a:endParaRPr>
          </a:p>
        </p:txBody>
      </p:sp>
      <p:sp>
        <p:nvSpPr>
          <p:cNvPr id="4" name="Rectangle 8">
            <a:extLst>
              <a:ext uri="{FF2B5EF4-FFF2-40B4-BE49-F238E27FC236}">
                <a16:creationId xmlns:a16="http://schemas.microsoft.com/office/drawing/2014/main" id="{41410677-6809-4C90-BA62-98E6E2CC528D}"/>
              </a:ext>
            </a:extLst>
          </p:cNvPr>
          <p:cNvSpPr/>
          <p:nvPr/>
        </p:nvSpPr>
        <p:spPr>
          <a:xfrm>
            <a:off x="5341545" y="2857135"/>
            <a:ext cx="6822282" cy="1149664"/>
          </a:xfrm>
          <a:prstGeom prst="rect">
            <a:avLst/>
          </a:prstGeom>
          <a:solidFill>
            <a:srgbClr val="C3EB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80967" algn="r">
              <a:lnSpc>
                <a:spcPct val="90000"/>
              </a:lnSpc>
            </a:pPr>
            <a:endParaRPr lang="en-US" sz="2000">
              <a:solidFill>
                <a:schemeClr val="tx1">
                  <a:lumMod val="75000"/>
                  <a:lumOff val="25000"/>
                </a:schemeClr>
              </a:solidFill>
              <a:cs typeface="Futura Condensed"/>
            </a:endParaRPr>
          </a:p>
          <a:p>
            <a:pPr marL="180967" algn="r">
              <a:lnSpc>
                <a:spcPct val="90000"/>
              </a:lnSpc>
            </a:pPr>
            <a:r>
              <a:rPr lang="es-CO" sz="2000">
                <a:solidFill>
                  <a:schemeClr val="tx1">
                    <a:lumMod val="75000"/>
                    <a:lumOff val="25000"/>
                  </a:schemeClr>
                </a:solidFill>
                <a:cs typeface="Futura Condensed"/>
              </a:rPr>
              <a:t>Identificar individuos influenciadores, comiunidades y homofilia con el fin de mejorar el diseño de la intervención.</a:t>
            </a:r>
            <a:endParaRPr lang="en-US" sz="2000">
              <a:solidFill>
                <a:schemeClr val="tx1">
                  <a:lumMod val="75000"/>
                  <a:lumOff val="25000"/>
                </a:schemeClr>
              </a:solidFill>
              <a:cs typeface="Futura Condensed"/>
            </a:endParaRPr>
          </a:p>
        </p:txBody>
      </p:sp>
      <p:sp>
        <p:nvSpPr>
          <p:cNvPr id="5" name="Rectangle 10">
            <a:extLst>
              <a:ext uri="{FF2B5EF4-FFF2-40B4-BE49-F238E27FC236}">
                <a16:creationId xmlns:a16="http://schemas.microsoft.com/office/drawing/2014/main" id="{FC393613-0ABC-4444-9C8F-4E54033FB213}"/>
              </a:ext>
            </a:extLst>
          </p:cNvPr>
          <p:cNvSpPr/>
          <p:nvPr/>
        </p:nvSpPr>
        <p:spPr>
          <a:xfrm>
            <a:off x="5346309" y="4456348"/>
            <a:ext cx="6820247" cy="125244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90485" algn="r">
              <a:lnSpc>
                <a:spcPct val="90000"/>
              </a:lnSpc>
            </a:pPr>
            <a:endParaRPr lang="en-US" sz="2000">
              <a:cs typeface="Futura Condensed"/>
            </a:endParaRPr>
          </a:p>
          <a:p>
            <a:pPr marL="90485" algn="r">
              <a:lnSpc>
                <a:spcPct val="90000"/>
              </a:lnSpc>
            </a:pPr>
            <a:r>
              <a:rPr lang="en-US" sz="2000" err="1">
                <a:cs typeface="Futura Condensed"/>
              </a:rPr>
              <a:t>Medir</a:t>
            </a:r>
            <a:r>
              <a:rPr lang="en-US" sz="2000">
                <a:cs typeface="Futura Condensed"/>
              </a:rPr>
              <a:t> el </a:t>
            </a:r>
            <a:r>
              <a:rPr lang="en-US" sz="2000" err="1">
                <a:cs typeface="Futura Condensed"/>
              </a:rPr>
              <a:t>efecto</a:t>
            </a:r>
            <a:r>
              <a:rPr lang="en-US" sz="2000">
                <a:cs typeface="Futura Condensed"/>
              </a:rPr>
              <a:t> de la </a:t>
            </a:r>
            <a:r>
              <a:rPr lang="en-US" sz="2000" err="1">
                <a:cs typeface="Futura Condensed"/>
              </a:rPr>
              <a:t>intervención</a:t>
            </a:r>
            <a:r>
              <a:rPr lang="en-US" sz="2000">
                <a:cs typeface="Futura Condensed"/>
              </a:rPr>
              <a:t> </a:t>
            </a:r>
            <a:r>
              <a:rPr lang="en-US" sz="2000" err="1">
                <a:cs typeface="Futura Condensed"/>
              </a:rPr>
              <a:t>en</a:t>
            </a:r>
            <a:r>
              <a:rPr lang="en-US" sz="2000">
                <a:cs typeface="Futura Condensed"/>
              </a:rPr>
              <a:t> la </a:t>
            </a:r>
            <a:r>
              <a:rPr lang="en-US" sz="2000" err="1">
                <a:cs typeface="Futura Condensed"/>
              </a:rPr>
              <a:t>salud</a:t>
            </a:r>
            <a:r>
              <a:rPr lang="en-US" sz="2000">
                <a:cs typeface="Futura Condensed"/>
              </a:rPr>
              <a:t> y </a:t>
            </a:r>
            <a:r>
              <a:rPr lang="en-US" sz="2000" err="1">
                <a:cs typeface="Futura Condensed"/>
              </a:rPr>
              <a:t>en</a:t>
            </a:r>
            <a:r>
              <a:rPr lang="en-US" sz="2000">
                <a:cs typeface="Futura Condensed"/>
              </a:rPr>
              <a:t> la </a:t>
            </a:r>
            <a:r>
              <a:rPr lang="en-US" sz="2000" err="1">
                <a:cs typeface="Futura Condensed"/>
              </a:rPr>
              <a:t>estructura</a:t>
            </a:r>
            <a:r>
              <a:rPr lang="en-US" sz="2000">
                <a:cs typeface="Futura Condensed"/>
              </a:rPr>
              <a:t> de la red de la </a:t>
            </a:r>
            <a:r>
              <a:rPr lang="en-US" sz="2000" err="1">
                <a:cs typeface="Futura Condensed"/>
              </a:rPr>
              <a:t>comiunidad</a:t>
            </a:r>
            <a:r>
              <a:rPr lang="en-US" sz="2000">
                <a:cs typeface="Futura Condensed"/>
              </a:rPr>
              <a:t> </a:t>
            </a:r>
            <a:r>
              <a:rPr lang="en-US" sz="2000" err="1">
                <a:cs typeface="Futura Condensed"/>
              </a:rPr>
              <a:t>intervendida</a:t>
            </a:r>
            <a:r>
              <a:rPr lang="en-US" sz="2000">
                <a:cs typeface="Futura Condensed"/>
              </a:rPr>
              <a:t>.</a:t>
            </a:r>
          </a:p>
        </p:txBody>
      </p:sp>
      <p:sp>
        <p:nvSpPr>
          <p:cNvPr id="6" name="Rectángulo 5">
            <a:extLst>
              <a:ext uri="{FF2B5EF4-FFF2-40B4-BE49-F238E27FC236}">
                <a16:creationId xmlns:a16="http://schemas.microsoft.com/office/drawing/2014/main" id="{5D4145D9-9230-469B-B94A-348288D57A77}"/>
              </a:ext>
            </a:extLst>
          </p:cNvPr>
          <p:cNvSpPr/>
          <p:nvPr/>
        </p:nvSpPr>
        <p:spPr>
          <a:xfrm>
            <a:off x="5341546" y="4431801"/>
            <a:ext cx="1998328" cy="461665"/>
          </a:xfrm>
          <a:prstGeom prst="rect">
            <a:avLst/>
          </a:prstGeom>
        </p:spPr>
        <p:txBody>
          <a:bodyPr wrap="square">
            <a:spAutoFit/>
          </a:bodyPr>
          <a:lstStyle/>
          <a:p>
            <a:r>
              <a:rPr lang="es-CO" sz="2400" b="1">
                <a:solidFill>
                  <a:schemeClr val="bg1"/>
                </a:solidFill>
                <a:latin typeface="+mn-lt"/>
              </a:rPr>
              <a:t>Evaluación</a:t>
            </a:r>
          </a:p>
        </p:txBody>
      </p:sp>
      <p:sp>
        <p:nvSpPr>
          <p:cNvPr id="7" name="Rectángulo 6">
            <a:extLst>
              <a:ext uri="{FF2B5EF4-FFF2-40B4-BE49-F238E27FC236}">
                <a16:creationId xmlns:a16="http://schemas.microsoft.com/office/drawing/2014/main" id="{9FDE9EBE-C027-48B9-BE19-9A70E0F679C6}"/>
              </a:ext>
            </a:extLst>
          </p:cNvPr>
          <p:cNvSpPr/>
          <p:nvPr/>
        </p:nvSpPr>
        <p:spPr>
          <a:xfrm>
            <a:off x="5285063" y="838560"/>
            <a:ext cx="2657437" cy="461665"/>
          </a:xfrm>
          <a:prstGeom prst="rect">
            <a:avLst/>
          </a:prstGeom>
        </p:spPr>
        <p:txBody>
          <a:bodyPr wrap="square">
            <a:spAutoFit/>
          </a:bodyPr>
          <a:lstStyle/>
          <a:p>
            <a:r>
              <a:rPr lang="es-CO" sz="2400" b="1">
                <a:solidFill>
                  <a:schemeClr val="bg1"/>
                </a:solidFill>
                <a:latin typeface="+mn-lt"/>
                <a:cs typeface="Futura Condensed"/>
              </a:rPr>
              <a:t>Diagnóstico</a:t>
            </a:r>
            <a:endParaRPr lang="es-CO" sz="2400" b="1">
              <a:solidFill>
                <a:schemeClr val="bg1"/>
              </a:solidFill>
              <a:latin typeface="+mn-lt"/>
            </a:endParaRPr>
          </a:p>
        </p:txBody>
      </p:sp>
      <p:sp>
        <p:nvSpPr>
          <p:cNvPr id="8" name="Rectángulo 7">
            <a:extLst>
              <a:ext uri="{FF2B5EF4-FFF2-40B4-BE49-F238E27FC236}">
                <a16:creationId xmlns:a16="http://schemas.microsoft.com/office/drawing/2014/main" id="{C1E52AEF-27A4-45A5-9EA5-D15F6AE685E5}"/>
              </a:ext>
            </a:extLst>
          </p:cNvPr>
          <p:cNvSpPr/>
          <p:nvPr/>
        </p:nvSpPr>
        <p:spPr>
          <a:xfrm>
            <a:off x="5341546" y="2832699"/>
            <a:ext cx="2869847" cy="461665"/>
          </a:xfrm>
          <a:prstGeom prst="rect">
            <a:avLst/>
          </a:prstGeom>
        </p:spPr>
        <p:txBody>
          <a:bodyPr wrap="square">
            <a:spAutoFit/>
          </a:bodyPr>
          <a:lstStyle/>
          <a:p>
            <a:r>
              <a:rPr lang="es-CO" sz="2400" b="1">
                <a:latin typeface="+mn-lt"/>
              </a:rPr>
              <a:t>Diseño</a:t>
            </a:r>
          </a:p>
        </p:txBody>
      </p:sp>
    </p:spTree>
    <p:extLst>
      <p:ext uri="{BB962C8B-B14F-4D97-AF65-F5344CB8AC3E}">
        <p14:creationId xmlns:p14="http://schemas.microsoft.com/office/powerpoint/2010/main" val="379003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1+#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917" y="4729292"/>
            <a:ext cx="9113810" cy="1143000"/>
          </a:xfrm>
        </p:spPr>
        <p:txBody>
          <a:bodyPr>
            <a:noAutofit/>
          </a:bodyPr>
          <a:lstStyle/>
          <a:p>
            <a:pPr algn="ctr">
              <a:lnSpc>
                <a:spcPct val="70000"/>
              </a:lnSpc>
            </a:pPr>
            <a:r>
              <a:rPr lang="en-US" sz="6400" cap="small" err="1">
                <a:latin typeface="Gill Sans Light"/>
                <a:cs typeface="Gill Sans Light"/>
              </a:rPr>
              <a:t>Diagnóstico</a:t>
            </a:r>
            <a:endParaRPr lang="en-US" sz="6400" cap="small">
              <a:latin typeface="Gill Sans Light"/>
              <a:cs typeface="Gill Sans Light"/>
            </a:endParaRPr>
          </a:p>
        </p:txBody>
      </p:sp>
      <p:sp>
        <p:nvSpPr>
          <p:cNvPr id="19" name="8 Elipse"/>
          <p:cNvSpPr/>
          <p:nvPr/>
        </p:nvSpPr>
        <p:spPr>
          <a:xfrm>
            <a:off x="7672349" y="3149256"/>
            <a:ext cx="384043" cy="387244"/>
          </a:xfrm>
          <a:prstGeom prst="ellipse">
            <a:avLst/>
          </a:prstGeom>
          <a:solidFill>
            <a:srgbClr val="77933C"/>
          </a:solidFill>
          <a:ln>
            <a:solidFill>
              <a:srgbClr val="7793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20" name="26 Elipse"/>
          <p:cNvSpPr/>
          <p:nvPr/>
        </p:nvSpPr>
        <p:spPr>
          <a:xfrm>
            <a:off x="6671812" y="2162860"/>
            <a:ext cx="384043" cy="387244"/>
          </a:xfrm>
          <a:prstGeom prst="ellipse">
            <a:avLst/>
          </a:prstGeom>
          <a:solidFill>
            <a:srgbClr val="77933C"/>
          </a:solidFill>
          <a:ln>
            <a:solidFill>
              <a:srgbClr val="7793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latin typeface="Gill Sans Light"/>
              <a:cs typeface="Gill Sans Light"/>
            </a:endParaRPr>
          </a:p>
        </p:txBody>
      </p:sp>
      <p:sp>
        <p:nvSpPr>
          <p:cNvPr id="21" name="27 Elipse"/>
          <p:cNvSpPr/>
          <p:nvPr/>
        </p:nvSpPr>
        <p:spPr>
          <a:xfrm>
            <a:off x="8692873" y="2884820"/>
            <a:ext cx="384043" cy="387244"/>
          </a:xfrm>
          <a:prstGeom prst="ellipse">
            <a:avLst/>
          </a:prstGeom>
          <a:solidFill>
            <a:srgbClr val="77933C"/>
          </a:solidFill>
          <a:ln>
            <a:solidFill>
              <a:srgbClr val="7793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22" name="28 Elipse"/>
          <p:cNvSpPr/>
          <p:nvPr/>
        </p:nvSpPr>
        <p:spPr>
          <a:xfrm>
            <a:off x="9634500" y="1307759"/>
            <a:ext cx="384043" cy="387244"/>
          </a:xfrm>
          <a:prstGeom prst="ellipse">
            <a:avLst/>
          </a:prstGeom>
          <a:solidFill>
            <a:srgbClr val="77933C"/>
          </a:solidFill>
          <a:ln>
            <a:solidFill>
              <a:srgbClr val="7793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23" name="29 Elipse"/>
          <p:cNvSpPr/>
          <p:nvPr/>
        </p:nvSpPr>
        <p:spPr>
          <a:xfrm>
            <a:off x="8295939" y="1883907"/>
            <a:ext cx="384043" cy="387244"/>
          </a:xfrm>
          <a:prstGeom prst="ellipse">
            <a:avLst/>
          </a:prstGeom>
          <a:solidFill>
            <a:srgbClr val="77933C"/>
          </a:solidFill>
          <a:ln>
            <a:solidFill>
              <a:srgbClr val="7793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24" name="30 Elipse"/>
          <p:cNvSpPr/>
          <p:nvPr/>
        </p:nvSpPr>
        <p:spPr>
          <a:xfrm>
            <a:off x="9631650" y="2162860"/>
            <a:ext cx="384043" cy="387244"/>
          </a:xfrm>
          <a:prstGeom prst="ellipse">
            <a:avLst/>
          </a:prstGeom>
          <a:solidFill>
            <a:srgbClr val="77933C"/>
          </a:solidFill>
          <a:ln>
            <a:solidFill>
              <a:srgbClr val="7793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25" name="31 Elipse"/>
          <p:cNvSpPr/>
          <p:nvPr/>
        </p:nvSpPr>
        <p:spPr>
          <a:xfrm>
            <a:off x="10820164" y="2175150"/>
            <a:ext cx="384043" cy="387244"/>
          </a:xfrm>
          <a:prstGeom prst="ellipse">
            <a:avLst/>
          </a:prstGeom>
          <a:solidFill>
            <a:srgbClr val="77933C"/>
          </a:solidFill>
          <a:ln>
            <a:solidFill>
              <a:srgbClr val="7793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26" name="32 Elipse"/>
          <p:cNvSpPr/>
          <p:nvPr/>
        </p:nvSpPr>
        <p:spPr>
          <a:xfrm>
            <a:off x="9881785" y="3003635"/>
            <a:ext cx="384043" cy="387244"/>
          </a:xfrm>
          <a:prstGeom prst="ellipse">
            <a:avLst/>
          </a:prstGeom>
          <a:solidFill>
            <a:srgbClr val="77933C"/>
          </a:solidFill>
          <a:ln>
            <a:solidFill>
              <a:srgbClr val="7793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cxnSp>
        <p:nvCxnSpPr>
          <p:cNvPr id="27" name="72 Conector recto"/>
          <p:cNvCxnSpPr>
            <a:endCxn id="26" idx="2"/>
          </p:cNvCxnSpPr>
          <p:nvPr/>
        </p:nvCxnSpPr>
        <p:spPr>
          <a:xfrm>
            <a:off x="9067885" y="3070338"/>
            <a:ext cx="813901" cy="126919"/>
          </a:xfrm>
          <a:prstGeom prst="line">
            <a:avLst/>
          </a:prstGeom>
          <a:ln w="38100" cmpd="sng">
            <a:solidFill>
              <a:srgbClr val="77933C"/>
            </a:solidFill>
          </a:ln>
          <a:effectLst/>
        </p:spPr>
        <p:style>
          <a:lnRef idx="2">
            <a:schemeClr val="accent3"/>
          </a:lnRef>
          <a:fillRef idx="0">
            <a:schemeClr val="accent3"/>
          </a:fillRef>
          <a:effectRef idx="1">
            <a:schemeClr val="accent3"/>
          </a:effectRef>
          <a:fontRef idx="minor">
            <a:schemeClr val="tx1"/>
          </a:fontRef>
        </p:style>
      </p:cxnSp>
      <p:cxnSp>
        <p:nvCxnSpPr>
          <p:cNvPr id="28" name="80 Conector recto"/>
          <p:cNvCxnSpPr>
            <a:endCxn id="24" idx="2"/>
          </p:cNvCxnSpPr>
          <p:nvPr/>
        </p:nvCxnSpPr>
        <p:spPr>
          <a:xfrm>
            <a:off x="8679981" y="2049052"/>
            <a:ext cx="951670" cy="307430"/>
          </a:xfrm>
          <a:prstGeom prst="line">
            <a:avLst/>
          </a:prstGeom>
          <a:ln w="38100" cmpd="sng">
            <a:solidFill>
              <a:srgbClr val="77933C"/>
            </a:solidFill>
          </a:ln>
          <a:effectLst/>
        </p:spPr>
        <p:style>
          <a:lnRef idx="2">
            <a:schemeClr val="accent3"/>
          </a:lnRef>
          <a:fillRef idx="0">
            <a:schemeClr val="accent3"/>
          </a:fillRef>
          <a:effectRef idx="1">
            <a:schemeClr val="accent3"/>
          </a:effectRef>
          <a:fontRef idx="minor">
            <a:schemeClr val="tx1"/>
          </a:fontRef>
        </p:style>
      </p:cxnSp>
      <p:cxnSp>
        <p:nvCxnSpPr>
          <p:cNvPr id="29" name="82 Conector recto"/>
          <p:cNvCxnSpPr>
            <a:stCxn id="20" idx="6"/>
            <a:endCxn id="23" idx="2"/>
          </p:cNvCxnSpPr>
          <p:nvPr/>
        </p:nvCxnSpPr>
        <p:spPr>
          <a:xfrm flipV="1">
            <a:off x="7055856" y="2077530"/>
            <a:ext cx="1240084" cy="278953"/>
          </a:xfrm>
          <a:prstGeom prst="line">
            <a:avLst/>
          </a:prstGeom>
          <a:ln w="38100" cmpd="sng">
            <a:solidFill>
              <a:srgbClr val="77933C"/>
            </a:solidFill>
          </a:ln>
          <a:effectLst/>
        </p:spPr>
        <p:style>
          <a:lnRef idx="2">
            <a:schemeClr val="accent3"/>
          </a:lnRef>
          <a:fillRef idx="0">
            <a:schemeClr val="accent3"/>
          </a:fillRef>
          <a:effectRef idx="1">
            <a:schemeClr val="accent3"/>
          </a:effectRef>
          <a:fontRef idx="minor">
            <a:schemeClr val="tx1"/>
          </a:fontRef>
        </p:style>
      </p:cxnSp>
      <p:cxnSp>
        <p:nvCxnSpPr>
          <p:cNvPr id="30" name="86 Conector recto"/>
          <p:cNvCxnSpPr>
            <a:stCxn id="20" idx="5"/>
            <a:endCxn id="19" idx="1"/>
          </p:cNvCxnSpPr>
          <p:nvPr/>
        </p:nvCxnSpPr>
        <p:spPr>
          <a:xfrm>
            <a:off x="6999615" y="2493393"/>
            <a:ext cx="728977" cy="712573"/>
          </a:xfrm>
          <a:prstGeom prst="line">
            <a:avLst/>
          </a:prstGeom>
          <a:ln w="38100" cmpd="sng">
            <a:solidFill>
              <a:srgbClr val="77933C"/>
            </a:solidFill>
          </a:ln>
          <a:effectLst/>
        </p:spPr>
        <p:style>
          <a:lnRef idx="2">
            <a:schemeClr val="accent3"/>
          </a:lnRef>
          <a:fillRef idx="0">
            <a:schemeClr val="accent3"/>
          </a:fillRef>
          <a:effectRef idx="1">
            <a:schemeClr val="accent3"/>
          </a:effectRef>
          <a:fontRef idx="minor">
            <a:schemeClr val="tx1"/>
          </a:fontRef>
        </p:style>
      </p:cxnSp>
      <p:cxnSp>
        <p:nvCxnSpPr>
          <p:cNvPr id="31" name="90 Conector recto"/>
          <p:cNvCxnSpPr>
            <a:stCxn id="23" idx="4"/>
            <a:endCxn id="19" idx="0"/>
          </p:cNvCxnSpPr>
          <p:nvPr/>
        </p:nvCxnSpPr>
        <p:spPr>
          <a:xfrm flipH="1">
            <a:off x="7864370" y="2271150"/>
            <a:ext cx="623590" cy="878105"/>
          </a:xfrm>
          <a:prstGeom prst="line">
            <a:avLst/>
          </a:prstGeom>
          <a:ln w="38100" cmpd="sng">
            <a:solidFill>
              <a:srgbClr val="77933C"/>
            </a:solidFill>
          </a:ln>
          <a:effectLst/>
        </p:spPr>
        <p:style>
          <a:lnRef idx="2">
            <a:schemeClr val="accent3"/>
          </a:lnRef>
          <a:fillRef idx="0">
            <a:schemeClr val="accent3"/>
          </a:fillRef>
          <a:effectRef idx="1">
            <a:schemeClr val="accent3"/>
          </a:effectRef>
          <a:fontRef idx="minor">
            <a:schemeClr val="tx1"/>
          </a:fontRef>
        </p:style>
      </p:cxnSp>
      <p:cxnSp>
        <p:nvCxnSpPr>
          <p:cNvPr id="32" name="96 Conector recto"/>
          <p:cNvCxnSpPr>
            <a:stCxn id="25" idx="1"/>
            <a:endCxn id="22" idx="5"/>
          </p:cNvCxnSpPr>
          <p:nvPr/>
        </p:nvCxnSpPr>
        <p:spPr>
          <a:xfrm flipH="1" flipV="1">
            <a:off x="9962302" y="1638292"/>
            <a:ext cx="914104" cy="593569"/>
          </a:xfrm>
          <a:prstGeom prst="line">
            <a:avLst/>
          </a:prstGeom>
          <a:ln w="38100" cmpd="sng">
            <a:solidFill>
              <a:srgbClr val="77933C"/>
            </a:solidFill>
          </a:ln>
          <a:effectLst/>
        </p:spPr>
        <p:style>
          <a:lnRef idx="2">
            <a:schemeClr val="accent3"/>
          </a:lnRef>
          <a:fillRef idx="0">
            <a:schemeClr val="accent3"/>
          </a:fillRef>
          <a:effectRef idx="1">
            <a:schemeClr val="accent3"/>
          </a:effectRef>
          <a:fontRef idx="minor">
            <a:schemeClr val="tx1"/>
          </a:fontRef>
        </p:style>
      </p:cxnSp>
      <p:cxnSp>
        <p:nvCxnSpPr>
          <p:cNvPr id="33" name="103 Conector recto"/>
          <p:cNvCxnSpPr>
            <a:stCxn id="24" idx="0"/>
            <a:endCxn id="22" idx="4"/>
          </p:cNvCxnSpPr>
          <p:nvPr/>
        </p:nvCxnSpPr>
        <p:spPr>
          <a:xfrm flipV="1">
            <a:off x="9823673" y="1695003"/>
            <a:ext cx="2849" cy="467857"/>
          </a:xfrm>
          <a:prstGeom prst="line">
            <a:avLst/>
          </a:prstGeom>
          <a:ln w="38100" cmpd="sng">
            <a:solidFill>
              <a:srgbClr val="77933C"/>
            </a:solidFill>
          </a:ln>
          <a:effectLst/>
        </p:spPr>
        <p:style>
          <a:lnRef idx="2">
            <a:schemeClr val="accent3"/>
          </a:lnRef>
          <a:fillRef idx="0">
            <a:schemeClr val="accent3"/>
          </a:fillRef>
          <a:effectRef idx="1">
            <a:schemeClr val="accent3"/>
          </a:effectRef>
          <a:fontRef idx="minor">
            <a:schemeClr val="tx1"/>
          </a:fontRef>
        </p:style>
      </p:cxnSp>
      <p:cxnSp>
        <p:nvCxnSpPr>
          <p:cNvPr id="34" name="106 Conector recto"/>
          <p:cNvCxnSpPr>
            <a:stCxn id="26" idx="0"/>
            <a:endCxn id="24" idx="4"/>
          </p:cNvCxnSpPr>
          <p:nvPr/>
        </p:nvCxnSpPr>
        <p:spPr>
          <a:xfrm flipH="1" flipV="1">
            <a:off x="9823673" y="2550103"/>
            <a:ext cx="250135" cy="453530"/>
          </a:xfrm>
          <a:prstGeom prst="line">
            <a:avLst/>
          </a:prstGeom>
          <a:ln w="38100" cmpd="sng">
            <a:solidFill>
              <a:srgbClr val="77933C"/>
            </a:solidFill>
          </a:ln>
          <a:effectLst/>
        </p:spPr>
        <p:style>
          <a:lnRef idx="2">
            <a:schemeClr val="accent3"/>
          </a:lnRef>
          <a:fillRef idx="0">
            <a:schemeClr val="accent3"/>
          </a:fillRef>
          <a:effectRef idx="1">
            <a:schemeClr val="accent3"/>
          </a:effectRef>
          <a:fontRef idx="minor">
            <a:schemeClr val="tx1"/>
          </a:fontRef>
        </p:style>
      </p:cxnSp>
      <p:sp>
        <p:nvSpPr>
          <p:cNvPr id="35" name="Double Bracket 34"/>
          <p:cNvSpPr/>
          <p:nvPr/>
        </p:nvSpPr>
        <p:spPr>
          <a:xfrm>
            <a:off x="519346" y="3898209"/>
            <a:ext cx="9442956" cy="2524979"/>
          </a:xfrm>
          <a:prstGeom prst="bracketPair">
            <a:avLst>
              <a:gd name="adj" fmla="val 18188"/>
            </a:avLst>
          </a:prstGeom>
          <a:noFill/>
          <a:ln w="76200"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36" name="1 Marcador de número de diapositiva"/>
          <p:cNvSpPr>
            <a:spLocks noGrp="1"/>
          </p:cNvSpPr>
          <p:nvPr>
            <p:ph type="sldNum" sz="quarter" idx="12"/>
          </p:nvPr>
        </p:nvSpPr>
        <p:spPr>
          <a:xfrm>
            <a:off x="8737600" y="6356352"/>
            <a:ext cx="2844800" cy="365125"/>
          </a:xfrm>
        </p:spPr>
        <p:txBody>
          <a:bodyPr/>
          <a:lstStyle/>
          <a:p>
            <a:fld id="{86738CD1-B1C4-469D-B87B-BB630B0CA883}" type="slidenum">
              <a:rPr lang="es-ES" sz="2400">
                <a:solidFill>
                  <a:prstClr val="black">
                    <a:tint val="75000"/>
                  </a:prstClr>
                </a:solidFill>
                <a:latin typeface="Futura Condensed"/>
                <a:cs typeface="Futura Condensed"/>
              </a:rPr>
              <a:pPr/>
              <a:t>29</a:t>
            </a:fld>
            <a:endParaRPr lang="es-ES" sz="2400">
              <a:solidFill>
                <a:prstClr val="black">
                  <a:tint val="75000"/>
                </a:prstClr>
              </a:solidFill>
              <a:latin typeface="Futura Condensed"/>
              <a:cs typeface="Futura Condensed"/>
            </a:endParaRPr>
          </a:p>
        </p:txBody>
      </p:sp>
      <p:sp>
        <p:nvSpPr>
          <p:cNvPr id="39" name="8 Elipse">
            <a:extLst>
              <a:ext uri="{FF2B5EF4-FFF2-40B4-BE49-F238E27FC236}">
                <a16:creationId xmlns:a16="http://schemas.microsoft.com/office/drawing/2014/main" id="{A0548E9B-B8EF-A549-BECB-3749201CC65E}"/>
              </a:ext>
            </a:extLst>
          </p:cNvPr>
          <p:cNvSpPr/>
          <p:nvPr/>
        </p:nvSpPr>
        <p:spPr>
          <a:xfrm>
            <a:off x="7668907" y="3166479"/>
            <a:ext cx="384043" cy="387244"/>
          </a:xfrm>
          <a:prstGeom prst="ellipse">
            <a:avLst/>
          </a:prstGeom>
          <a:solidFill>
            <a:schemeClr val="accent2"/>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40" name="26 Elipse">
            <a:extLst>
              <a:ext uri="{FF2B5EF4-FFF2-40B4-BE49-F238E27FC236}">
                <a16:creationId xmlns:a16="http://schemas.microsoft.com/office/drawing/2014/main" id="{8AD104B5-F15B-864F-B7B5-7A738008F056}"/>
              </a:ext>
            </a:extLst>
          </p:cNvPr>
          <p:cNvSpPr/>
          <p:nvPr/>
        </p:nvSpPr>
        <p:spPr>
          <a:xfrm>
            <a:off x="6668370" y="2180082"/>
            <a:ext cx="384043" cy="387244"/>
          </a:xfrm>
          <a:prstGeom prst="ellipse">
            <a:avLst/>
          </a:prstGeom>
          <a:solidFill>
            <a:schemeClr val="accent2"/>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latin typeface="Gill Sans Light"/>
              <a:cs typeface="Gill Sans Light"/>
            </a:endParaRPr>
          </a:p>
        </p:txBody>
      </p:sp>
      <p:sp>
        <p:nvSpPr>
          <p:cNvPr id="41" name="27 Elipse">
            <a:extLst>
              <a:ext uri="{FF2B5EF4-FFF2-40B4-BE49-F238E27FC236}">
                <a16:creationId xmlns:a16="http://schemas.microsoft.com/office/drawing/2014/main" id="{D4F204A1-A889-A142-A09F-321E03D39CD8}"/>
              </a:ext>
            </a:extLst>
          </p:cNvPr>
          <p:cNvSpPr/>
          <p:nvPr/>
        </p:nvSpPr>
        <p:spPr>
          <a:xfrm>
            <a:off x="8689432" y="2902043"/>
            <a:ext cx="384043" cy="387244"/>
          </a:xfrm>
          <a:prstGeom prst="ellipse">
            <a:avLst/>
          </a:prstGeom>
          <a:solidFill>
            <a:schemeClr val="accent2"/>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42" name="28 Elipse">
            <a:extLst>
              <a:ext uri="{FF2B5EF4-FFF2-40B4-BE49-F238E27FC236}">
                <a16:creationId xmlns:a16="http://schemas.microsoft.com/office/drawing/2014/main" id="{AA84DD29-6D7E-4844-BF8F-D2DEB3C5D7AF}"/>
              </a:ext>
            </a:extLst>
          </p:cNvPr>
          <p:cNvSpPr/>
          <p:nvPr/>
        </p:nvSpPr>
        <p:spPr>
          <a:xfrm>
            <a:off x="9631059" y="1324982"/>
            <a:ext cx="384043" cy="387244"/>
          </a:xfrm>
          <a:prstGeom prst="ellipse">
            <a:avLst/>
          </a:prstGeom>
          <a:solidFill>
            <a:schemeClr val="accent2"/>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43" name="29 Elipse">
            <a:extLst>
              <a:ext uri="{FF2B5EF4-FFF2-40B4-BE49-F238E27FC236}">
                <a16:creationId xmlns:a16="http://schemas.microsoft.com/office/drawing/2014/main" id="{12574D67-0A47-7F42-B2AE-FD8ED0FE0F62}"/>
              </a:ext>
            </a:extLst>
          </p:cNvPr>
          <p:cNvSpPr/>
          <p:nvPr/>
        </p:nvSpPr>
        <p:spPr>
          <a:xfrm>
            <a:off x="8292497" y="1901129"/>
            <a:ext cx="384043" cy="387244"/>
          </a:xfrm>
          <a:prstGeom prst="ellipse">
            <a:avLst/>
          </a:prstGeom>
          <a:solidFill>
            <a:schemeClr val="accent2"/>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44" name="30 Elipse">
            <a:extLst>
              <a:ext uri="{FF2B5EF4-FFF2-40B4-BE49-F238E27FC236}">
                <a16:creationId xmlns:a16="http://schemas.microsoft.com/office/drawing/2014/main" id="{862C6861-0A8E-0142-9950-C7DDC0ADB4DF}"/>
              </a:ext>
            </a:extLst>
          </p:cNvPr>
          <p:cNvSpPr/>
          <p:nvPr/>
        </p:nvSpPr>
        <p:spPr>
          <a:xfrm>
            <a:off x="9628210" y="2180082"/>
            <a:ext cx="384043" cy="387244"/>
          </a:xfrm>
          <a:prstGeom prst="ellipse">
            <a:avLst/>
          </a:prstGeom>
          <a:solidFill>
            <a:schemeClr val="accent2"/>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45" name="31 Elipse">
            <a:extLst>
              <a:ext uri="{FF2B5EF4-FFF2-40B4-BE49-F238E27FC236}">
                <a16:creationId xmlns:a16="http://schemas.microsoft.com/office/drawing/2014/main" id="{2D9B35AE-3B3B-3E4B-A3D0-76E03A0FB7C2}"/>
              </a:ext>
            </a:extLst>
          </p:cNvPr>
          <p:cNvSpPr/>
          <p:nvPr/>
        </p:nvSpPr>
        <p:spPr>
          <a:xfrm>
            <a:off x="10816722" y="2192373"/>
            <a:ext cx="384043" cy="387244"/>
          </a:xfrm>
          <a:prstGeom prst="ellipse">
            <a:avLst/>
          </a:prstGeom>
          <a:solidFill>
            <a:schemeClr val="accent2"/>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46" name="32 Elipse">
            <a:extLst>
              <a:ext uri="{FF2B5EF4-FFF2-40B4-BE49-F238E27FC236}">
                <a16:creationId xmlns:a16="http://schemas.microsoft.com/office/drawing/2014/main" id="{7CDFD74B-ED41-9A46-81C4-42E144A04723}"/>
              </a:ext>
            </a:extLst>
          </p:cNvPr>
          <p:cNvSpPr/>
          <p:nvPr/>
        </p:nvSpPr>
        <p:spPr>
          <a:xfrm>
            <a:off x="9878344" y="3020858"/>
            <a:ext cx="384043" cy="387244"/>
          </a:xfrm>
          <a:prstGeom prst="ellipse">
            <a:avLst/>
          </a:prstGeom>
          <a:solidFill>
            <a:schemeClr val="accent2"/>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cxnSp>
        <p:nvCxnSpPr>
          <p:cNvPr id="47" name="72 Conector recto">
            <a:extLst>
              <a:ext uri="{FF2B5EF4-FFF2-40B4-BE49-F238E27FC236}">
                <a16:creationId xmlns:a16="http://schemas.microsoft.com/office/drawing/2014/main" id="{C80F44E6-09DB-4045-9FA0-686F92A173A0}"/>
              </a:ext>
            </a:extLst>
          </p:cNvPr>
          <p:cNvCxnSpPr>
            <a:endCxn id="46" idx="2"/>
          </p:cNvCxnSpPr>
          <p:nvPr/>
        </p:nvCxnSpPr>
        <p:spPr>
          <a:xfrm>
            <a:off x="9064443" y="3087561"/>
            <a:ext cx="813901" cy="126919"/>
          </a:xfrm>
          <a:prstGeom prst="line">
            <a:avLst/>
          </a:prstGeom>
          <a:ln w="38100" cmpd="sng">
            <a:solidFill>
              <a:schemeClr val="accent2"/>
            </a:solidFill>
          </a:ln>
          <a:effectLst/>
        </p:spPr>
        <p:style>
          <a:lnRef idx="2">
            <a:schemeClr val="accent3"/>
          </a:lnRef>
          <a:fillRef idx="0">
            <a:schemeClr val="accent3"/>
          </a:fillRef>
          <a:effectRef idx="1">
            <a:schemeClr val="accent3"/>
          </a:effectRef>
          <a:fontRef idx="minor">
            <a:schemeClr val="tx1"/>
          </a:fontRef>
        </p:style>
      </p:cxnSp>
      <p:cxnSp>
        <p:nvCxnSpPr>
          <p:cNvPr id="48" name="80 Conector recto">
            <a:extLst>
              <a:ext uri="{FF2B5EF4-FFF2-40B4-BE49-F238E27FC236}">
                <a16:creationId xmlns:a16="http://schemas.microsoft.com/office/drawing/2014/main" id="{B3546AEC-FB71-704A-AA5B-3996D822F751}"/>
              </a:ext>
            </a:extLst>
          </p:cNvPr>
          <p:cNvCxnSpPr>
            <a:endCxn id="44" idx="2"/>
          </p:cNvCxnSpPr>
          <p:nvPr/>
        </p:nvCxnSpPr>
        <p:spPr>
          <a:xfrm>
            <a:off x="8676540" y="2066274"/>
            <a:ext cx="951670" cy="307430"/>
          </a:xfrm>
          <a:prstGeom prst="line">
            <a:avLst/>
          </a:prstGeom>
          <a:ln w="38100" cmpd="sng">
            <a:solidFill>
              <a:schemeClr val="accent2"/>
            </a:solidFill>
          </a:ln>
          <a:effectLst/>
        </p:spPr>
        <p:style>
          <a:lnRef idx="2">
            <a:schemeClr val="accent3"/>
          </a:lnRef>
          <a:fillRef idx="0">
            <a:schemeClr val="accent3"/>
          </a:fillRef>
          <a:effectRef idx="1">
            <a:schemeClr val="accent3"/>
          </a:effectRef>
          <a:fontRef idx="minor">
            <a:schemeClr val="tx1"/>
          </a:fontRef>
        </p:style>
      </p:cxnSp>
      <p:cxnSp>
        <p:nvCxnSpPr>
          <p:cNvPr id="49" name="82 Conector recto">
            <a:extLst>
              <a:ext uri="{FF2B5EF4-FFF2-40B4-BE49-F238E27FC236}">
                <a16:creationId xmlns:a16="http://schemas.microsoft.com/office/drawing/2014/main" id="{C6113768-C91E-BE4E-AB0A-FE72A4B49EF8}"/>
              </a:ext>
            </a:extLst>
          </p:cNvPr>
          <p:cNvCxnSpPr>
            <a:stCxn id="40" idx="6"/>
            <a:endCxn id="43" idx="2"/>
          </p:cNvCxnSpPr>
          <p:nvPr/>
        </p:nvCxnSpPr>
        <p:spPr>
          <a:xfrm flipV="1">
            <a:off x="7052415" y="2094752"/>
            <a:ext cx="1240084" cy="278953"/>
          </a:xfrm>
          <a:prstGeom prst="line">
            <a:avLst/>
          </a:prstGeom>
          <a:ln w="38100" cmpd="sng">
            <a:solidFill>
              <a:schemeClr val="accent2"/>
            </a:solidFill>
          </a:ln>
          <a:effectLst/>
        </p:spPr>
        <p:style>
          <a:lnRef idx="2">
            <a:schemeClr val="accent3"/>
          </a:lnRef>
          <a:fillRef idx="0">
            <a:schemeClr val="accent3"/>
          </a:fillRef>
          <a:effectRef idx="1">
            <a:schemeClr val="accent3"/>
          </a:effectRef>
          <a:fontRef idx="minor">
            <a:schemeClr val="tx1"/>
          </a:fontRef>
        </p:style>
      </p:cxnSp>
      <p:cxnSp>
        <p:nvCxnSpPr>
          <p:cNvPr id="50" name="86 Conector recto">
            <a:extLst>
              <a:ext uri="{FF2B5EF4-FFF2-40B4-BE49-F238E27FC236}">
                <a16:creationId xmlns:a16="http://schemas.microsoft.com/office/drawing/2014/main" id="{0282A626-204C-4E4A-AD0F-E0BDEA6A8E6D}"/>
              </a:ext>
            </a:extLst>
          </p:cNvPr>
          <p:cNvCxnSpPr>
            <a:stCxn id="40" idx="5"/>
            <a:endCxn id="39" idx="1"/>
          </p:cNvCxnSpPr>
          <p:nvPr/>
        </p:nvCxnSpPr>
        <p:spPr>
          <a:xfrm>
            <a:off x="6996174" y="2510616"/>
            <a:ext cx="728977" cy="712573"/>
          </a:xfrm>
          <a:prstGeom prst="line">
            <a:avLst/>
          </a:prstGeom>
          <a:ln w="38100" cmpd="sng">
            <a:solidFill>
              <a:schemeClr val="accent2"/>
            </a:solidFill>
          </a:ln>
          <a:effectLst/>
        </p:spPr>
        <p:style>
          <a:lnRef idx="2">
            <a:schemeClr val="accent3"/>
          </a:lnRef>
          <a:fillRef idx="0">
            <a:schemeClr val="accent3"/>
          </a:fillRef>
          <a:effectRef idx="1">
            <a:schemeClr val="accent3"/>
          </a:effectRef>
          <a:fontRef idx="minor">
            <a:schemeClr val="tx1"/>
          </a:fontRef>
        </p:style>
      </p:cxnSp>
      <p:cxnSp>
        <p:nvCxnSpPr>
          <p:cNvPr id="51" name="90 Conector recto">
            <a:extLst>
              <a:ext uri="{FF2B5EF4-FFF2-40B4-BE49-F238E27FC236}">
                <a16:creationId xmlns:a16="http://schemas.microsoft.com/office/drawing/2014/main" id="{138B550F-041E-9540-BA19-61B95D1199D0}"/>
              </a:ext>
            </a:extLst>
          </p:cNvPr>
          <p:cNvCxnSpPr>
            <a:stCxn id="43" idx="4"/>
            <a:endCxn id="39" idx="0"/>
          </p:cNvCxnSpPr>
          <p:nvPr/>
        </p:nvCxnSpPr>
        <p:spPr>
          <a:xfrm flipH="1">
            <a:off x="7860929" y="2288372"/>
            <a:ext cx="623590" cy="878105"/>
          </a:xfrm>
          <a:prstGeom prst="line">
            <a:avLst/>
          </a:prstGeom>
          <a:ln w="38100" cmpd="sng">
            <a:solidFill>
              <a:schemeClr val="accent2"/>
            </a:solidFill>
          </a:ln>
          <a:effectLst/>
        </p:spPr>
        <p:style>
          <a:lnRef idx="2">
            <a:schemeClr val="accent3"/>
          </a:lnRef>
          <a:fillRef idx="0">
            <a:schemeClr val="accent3"/>
          </a:fillRef>
          <a:effectRef idx="1">
            <a:schemeClr val="accent3"/>
          </a:effectRef>
          <a:fontRef idx="minor">
            <a:schemeClr val="tx1"/>
          </a:fontRef>
        </p:style>
      </p:cxnSp>
      <p:cxnSp>
        <p:nvCxnSpPr>
          <p:cNvPr id="52" name="96 Conector recto">
            <a:extLst>
              <a:ext uri="{FF2B5EF4-FFF2-40B4-BE49-F238E27FC236}">
                <a16:creationId xmlns:a16="http://schemas.microsoft.com/office/drawing/2014/main" id="{60EC2274-ED5F-C347-835F-221C9F3022C3}"/>
              </a:ext>
            </a:extLst>
          </p:cNvPr>
          <p:cNvCxnSpPr>
            <a:cxnSpLocks/>
            <a:stCxn id="45" idx="1"/>
          </p:cNvCxnSpPr>
          <p:nvPr/>
        </p:nvCxnSpPr>
        <p:spPr>
          <a:xfrm flipH="1" flipV="1">
            <a:off x="9617031" y="1452315"/>
            <a:ext cx="1255933" cy="796768"/>
          </a:xfrm>
          <a:prstGeom prst="line">
            <a:avLst/>
          </a:prstGeom>
          <a:ln w="38100" cmpd="sng">
            <a:solidFill>
              <a:schemeClr val="accent2"/>
            </a:solidFill>
          </a:ln>
          <a:effectLst/>
        </p:spPr>
        <p:style>
          <a:lnRef idx="2">
            <a:schemeClr val="accent3"/>
          </a:lnRef>
          <a:fillRef idx="0">
            <a:schemeClr val="accent3"/>
          </a:fillRef>
          <a:effectRef idx="1">
            <a:schemeClr val="accent3"/>
          </a:effectRef>
          <a:fontRef idx="minor">
            <a:schemeClr val="tx1"/>
          </a:fontRef>
        </p:style>
      </p:cxnSp>
      <p:cxnSp>
        <p:nvCxnSpPr>
          <p:cNvPr id="53" name="103 Conector recto">
            <a:extLst>
              <a:ext uri="{FF2B5EF4-FFF2-40B4-BE49-F238E27FC236}">
                <a16:creationId xmlns:a16="http://schemas.microsoft.com/office/drawing/2014/main" id="{CCF2ACAF-61FD-4946-BF42-91A6485232E8}"/>
              </a:ext>
            </a:extLst>
          </p:cNvPr>
          <p:cNvCxnSpPr>
            <a:stCxn id="44" idx="0"/>
            <a:endCxn id="42" idx="4"/>
          </p:cNvCxnSpPr>
          <p:nvPr/>
        </p:nvCxnSpPr>
        <p:spPr>
          <a:xfrm flipV="1">
            <a:off x="9820231" y="1712226"/>
            <a:ext cx="2849" cy="467857"/>
          </a:xfrm>
          <a:prstGeom prst="line">
            <a:avLst/>
          </a:prstGeom>
          <a:ln w="38100" cmpd="sng">
            <a:solidFill>
              <a:schemeClr val="accent2"/>
            </a:solidFill>
          </a:ln>
          <a:effectLst/>
        </p:spPr>
        <p:style>
          <a:lnRef idx="2">
            <a:schemeClr val="accent3"/>
          </a:lnRef>
          <a:fillRef idx="0">
            <a:schemeClr val="accent3"/>
          </a:fillRef>
          <a:effectRef idx="1">
            <a:schemeClr val="accent3"/>
          </a:effectRef>
          <a:fontRef idx="minor">
            <a:schemeClr val="tx1"/>
          </a:fontRef>
        </p:style>
      </p:cxnSp>
      <p:cxnSp>
        <p:nvCxnSpPr>
          <p:cNvPr id="54" name="106 Conector recto">
            <a:extLst>
              <a:ext uri="{FF2B5EF4-FFF2-40B4-BE49-F238E27FC236}">
                <a16:creationId xmlns:a16="http://schemas.microsoft.com/office/drawing/2014/main" id="{130F537B-3571-A84D-B832-850A1BAA073F}"/>
              </a:ext>
            </a:extLst>
          </p:cNvPr>
          <p:cNvCxnSpPr>
            <a:stCxn id="46" idx="0"/>
            <a:endCxn id="44" idx="4"/>
          </p:cNvCxnSpPr>
          <p:nvPr/>
        </p:nvCxnSpPr>
        <p:spPr>
          <a:xfrm flipH="1" flipV="1">
            <a:off x="9820231" y="2567326"/>
            <a:ext cx="250135" cy="453530"/>
          </a:xfrm>
          <a:prstGeom prst="line">
            <a:avLst/>
          </a:prstGeom>
          <a:ln w="38100" cmpd="sng">
            <a:solidFill>
              <a:schemeClr val="accent2"/>
            </a:solidFill>
          </a:ln>
          <a:effectLst/>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4051072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animEffect transition="in" filter="fade">
                                      <p:cBhvr>
                                        <p:cTn id="29" dur="500"/>
                                        <p:tgtEl>
                                          <p:spTgt spid="23"/>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childTnLst>
                                </p:cTn>
                              </p:par>
                              <p:par>
                                <p:cTn id="45" presetID="22" presetClass="entr" presetSubtype="4" fill="hold" nodeType="withEffect">
                                  <p:stCondLst>
                                    <p:cond delay="10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par>
                                <p:cTn id="48" presetID="22" presetClass="entr" presetSubtype="4" fill="hold" nodeType="withEffect">
                                  <p:stCondLst>
                                    <p:cond delay="200"/>
                                  </p:stCondLst>
                                  <p:childTnLst>
                                    <p:set>
                                      <p:cBhvr>
                                        <p:cTn id="49" dur="1" fill="hold">
                                          <p:stCondLst>
                                            <p:cond delay="0"/>
                                          </p:stCondLst>
                                        </p:cTn>
                                        <p:tgtEl>
                                          <p:spTgt spid="28"/>
                                        </p:tgtEl>
                                        <p:attrNameLst>
                                          <p:attrName>style.visibility</p:attrName>
                                        </p:attrNameLst>
                                      </p:cBhvr>
                                      <p:to>
                                        <p:strVal val="visible"/>
                                      </p:to>
                                    </p:set>
                                    <p:animEffect transition="in" filter="wipe(down)">
                                      <p:cBhvr>
                                        <p:cTn id="50" dur="500"/>
                                        <p:tgtEl>
                                          <p:spTgt spid="28"/>
                                        </p:tgtEl>
                                      </p:cBhvr>
                                    </p:animEffect>
                                  </p:childTnLst>
                                </p:cTn>
                              </p:par>
                              <p:par>
                                <p:cTn id="51" presetID="22" presetClass="entr" presetSubtype="4" fill="hold" nodeType="withEffect">
                                  <p:stCondLst>
                                    <p:cond delay="100"/>
                                  </p:stCondLst>
                                  <p:childTnLst>
                                    <p:set>
                                      <p:cBhvr>
                                        <p:cTn id="52" dur="1" fill="hold">
                                          <p:stCondLst>
                                            <p:cond delay="0"/>
                                          </p:stCondLst>
                                        </p:cTn>
                                        <p:tgtEl>
                                          <p:spTgt spid="29"/>
                                        </p:tgtEl>
                                        <p:attrNameLst>
                                          <p:attrName>style.visibility</p:attrName>
                                        </p:attrNameLst>
                                      </p:cBhvr>
                                      <p:to>
                                        <p:strVal val="visible"/>
                                      </p:to>
                                    </p:set>
                                    <p:animEffect transition="in" filter="wipe(down)">
                                      <p:cBhvr>
                                        <p:cTn id="53" dur="500"/>
                                        <p:tgtEl>
                                          <p:spTgt spid="29"/>
                                        </p:tgtEl>
                                      </p:cBhvr>
                                    </p:animEffect>
                                  </p:childTnLst>
                                </p:cTn>
                              </p:par>
                              <p:par>
                                <p:cTn id="54" presetID="22" presetClass="entr" presetSubtype="4" fill="hold" nodeType="withEffect">
                                  <p:stCondLst>
                                    <p:cond delay="100"/>
                                  </p:stCondLst>
                                  <p:childTnLst>
                                    <p:set>
                                      <p:cBhvr>
                                        <p:cTn id="55" dur="1" fill="hold">
                                          <p:stCondLst>
                                            <p:cond delay="0"/>
                                          </p:stCondLst>
                                        </p:cTn>
                                        <p:tgtEl>
                                          <p:spTgt spid="30"/>
                                        </p:tgtEl>
                                        <p:attrNameLst>
                                          <p:attrName>style.visibility</p:attrName>
                                        </p:attrNameLst>
                                      </p:cBhvr>
                                      <p:to>
                                        <p:strVal val="visible"/>
                                      </p:to>
                                    </p:set>
                                    <p:animEffect transition="in" filter="wipe(down)">
                                      <p:cBhvr>
                                        <p:cTn id="56" dur="500"/>
                                        <p:tgtEl>
                                          <p:spTgt spid="30"/>
                                        </p:tgtEl>
                                      </p:cBhvr>
                                    </p:animEffect>
                                  </p:childTnLst>
                                </p:cTn>
                              </p:par>
                              <p:par>
                                <p:cTn id="57" presetID="22" presetClass="entr" presetSubtype="4" fill="hold" nodeType="withEffect">
                                  <p:stCondLst>
                                    <p:cond delay="20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nodeType="withEffect">
                                  <p:stCondLst>
                                    <p:cond delay="10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100"/>
                                  </p:stCondLst>
                                  <p:childTnLst>
                                    <p:set>
                                      <p:cBhvr>
                                        <p:cTn id="64" dur="1" fill="hold">
                                          <p:stCondLst>
                                            <p:cond delay="0"/>
                                          </p:stCondLst>
                                        </p:cTn>
                                        <p:tgtEl>
                                          <p:spTgt spid="33"/>
                                        </p:tgtEl>
                                        <p:attrNameLst>
                                          <p:attrName>style.visibility</p:attrName>
                                        </p:attrNameLst>
                                      </p:cBhvr>
                                      <p:to>
                                        <p:strVal val="visible"/>
                                      </p:to>
                                    </p:set>
                                    <p:animEffect transition="in" filter="wipe(down)">
                                      <p:cBhvr>
                                        <p:cTn id="65" dur="500"/>
                                        <p:tgtEl>
                                          <p:spTgt spid="33"/>
                                        </p:tgtEl>
                                      </p:cBhvr>
                                    </p:animEffect>
                                  </p:childTnLst>
                                </p:cTn>
                              </p:par>
                              <p:par>
                                <p:cTn id="66" presetID="22" presetClass="entr" presetSubtype="4" fill="hold" nodeType="withEffect">
                                  <p:stCondLst>
                                    <p:cond delay="200"/>
                                  </p:stCondLst>
                                  <p:childTnLst>
                                    <p:set>
                                      <p:cBhvr>
                                        <p:cTn id="67" dur="1" fill="hold">
                                          <p:stCondLst>
                                            <p:cond delay="0"/>
                                          </p:stCondLst>
                                        </p:cTn>
                                        <p:tgtEl>
                                          <p:spTgt spid="34"/>
                                        </p:tgtEl>
                                        <p:attrNameLst>
                                          <p:attrName>style.visibility</p:attrName>
                                        </p:attrNameLst>
                                      </p:cBhvr>
                                      <p:to>
                                        <p:strVal val="visible"/>
                                      </p:to>
                                    </p:set>
                                    <p:animEffect transition="in" filter="wipe(down)">
                                      <p:cBhvr>
                                        <p:cTn id="68" dur="500"/>
                                        <p:tgtEl>
                                          <p:spTgt spid="34"/>
                                        </p:tgtEl>
                                      </p:cBhvr>
                                    </p:animEffect>
                                  </p:childTnLst>
                                </p:cTn>
                              </p:par>
                            </p:childTnLst>
                          </p:cTn>
                        </p:par>
                        <p:par>
                          <p:cTn id="69" fill="hold">
                            <p:stCondLst>
                              <p:cond delay="700"/>
                            </p:stCondLst>
                            <p:childTnLst>
                              <p:par>
                                <p:cTn id="70" presetID="53" presetClass="entr" presetSubtype="16" fill="hold" grpId="0" nodeType="afterEffect">
                                  <p:stCondLst>
                                    <p:cond delay="0"/>
                                  </p:stCondLst>
                                  <p:childTnLst>
                                    <p:set>
                                      <p:cBhvr>
                                        <p:cTn id="71" dur="1" fill="hold">
                                          <p:stCondLst>
                                            <p:cond delay="0"/>
                                          </p:stCondLst>
                                        </p:cTn>
                                        <p:tgtEl>
                                          <p:spTgt spid="39"/>
                                        </p:tgtEl>
                                        <p:attrNameLst>
                                          <p:attrName>style.visibility</p:attrName>
                                        </p:attrNameLst>
                                      </p:cBhvr>
                                      <p:to>
                                        <p:strVal val="visible"/>
                                      </p:to>
                                    </p:set>
                                    <p:anim calcmode="lin" valueType="num">
                                      <p:cBhvr>
                                        <p:cTn id="72" dur="500" fill="hold"/>
                                        <p:tgtEl>
                                          <p:spTgt spid="39"/>
                                        </p:tgtEl>
                                        <p:attrNameLst>
                                          <p:attrName>ppt_w</p:attrName>
                                        </p:attrNameLst>
                                      </p:cBhvr>
                                      <p:tavLst>
                                        <p:tav tm="0">
                                          <p:val>
                                            <p:fltVal val="0"/>
                                          </p:val>
                                        </p:tav>
                                        <p:tav tm="100000">
                                          <p:val>
                                            <p:strVal val="#ppt_w"/>
                                          </p:val>
                                        </p:tav>
                                      </p:tavLst>
                                    </p:anim>
                                    <p:anim calcmode="lin" valueType="num">
                                      <p:cBhvr>
                                        <p:cTn id="73" dur="500" fill="hold"/>
                                        <p:tgtEl>
                                          <p:spTgt spid="39"/>
                                        </p:tgtEl>
                                        <p:attrNameLst>
                                          <p:attrName>ppt_h</p:attrName>
                                        </p:attrNameLst>
                                      </p:cBhvr>
                                      <p:tavLst>
                                        <p:tav tm="0">
                                          <p:val>
                                            <p:fltVal val="0"/>
                                          </p:val>
                                        </p:tav>
                                        <p:tav tm="100000">
                                          <p:val>
                                            <p:strVal val="#ppt_h"/>
                                          </p:val>
                                        </p:tav>
                                      </p:tavLst>
                                    </p:anim>
                                    <p:animEffect transition="in" filter="fade">
                                      <p:cBhvr>
                                        <p:cTn id="74" dur="500"/>
                                        <p:tgtEl>
                                          <p:spTgt spid="39"/>
                                        </p:tgtEl>
                                      </p:cBhvr>
                                    </p:animEffect>
                                  </p:childTnLst>
                                </p:cTn>
                              </p:par>
                            </p:childTnLst>
                          </p:cTn>
                        </p:par>
                        <p:par>
                          <p:cTn id="75" fill="hold">
                            <p:stCondLst>
                              <p:cond delay="2200"/>
                            </p:stCondLst>
                            <p:childTnLst>
                              <p:par>
                                <p:cTn id="76" presetID="53" presetClass="entr" presetSubtype="16" fill="hold" grpId="0" nodeType="afterEffect">
                                  <p:stCondLst>
                                    <p:cond delay="0"/>
                                  </p:stCondLst>
                                  <p:childTnLst>
                                    <p:set>
                                      <p:cBhvr>
                                        <p:cTn id="77" dur="1" fill="hold">
                                          <p:stCondLst>
                                            <p:cond delay="0"/>
                                          </p:stCondLst>
                                        </p:cTn>
                                        <p:tgtEl>
                                          <p:spTgt spid="40"/>
                                        </p:tgtEl>
                                        <p:attrNameLst>
                                          <p:attrName>style.visibility</p:attrName>
                                        </p:attrNameLst>
                                      </p:cBhvr>
                                      <p:to>
                                        <p:strVal val="visible"/>
                                      </p:to>
                                    </p:set>
                                    <p:anim calcmode="lin" valueType="num">
                                      <p:cBhvr>
                                        <p:cTn id="78" dur="500" fill="hold"/>
                                        <p:tgtEl>
                                          <p:spTgt spid="40"/>
                                        </p:tgtEl>
                                        <p:attrNameLst>
                                          <p:attrName>ppt_w</p:attrName>
                                        </p:attrNameLst>
                                      </p:cBhvr>
                                      <p:tavLst>
                                        <p:tav tm="0">
                                          <p:val>
                                            <p:fltVal val="0"/>
                                          </p:val>
                                        </p:tav>
                                        <p:tav tm="100000">
                                          <p:val>
                                            <p:strVal val="#ppt_w"/>
                                          </p:val>
                                        </p:tav>
                                      </p:tavLst>
                                    </p:anim>
                                    <p:anim calcmode="lin" valueType="num">
                                      <p:cBhvr>
                                        <p:cTn id="79" dur="500" fill="hold"/>
                                        <p:tgtEl>
                                          <p:spTgt spid="40"/>
                                        </p:tgtEl>
                                        <p:attrNameLst>
                                          <p:attrName>ppt_h</p:attrName>
                                        </p:attrNameLst>
                                      </p:cBhvr>
                                      <p:tavLst>
                                        <p:tav tm="0">
                                          <p:val>
                                            <p:fltVal val="0"/>
                                          </p:val>
                                        </p:tav>
                                        <p:tav tm="100000">
                                          <p:val>
                                            <p:strVal val="#ppt_h"/>
                                          </p:val>
                                        </p:tav>
                                      </p:tavLst>
                                    </p:anim>
                                    <p:animEffect transition="in" filter="fade">
                                      <p:cBhvr>
                                        <p:cTn id="80" dur="500"/>
                                        <p:tgtEl>
                                          <p:spTgt spid="40"/>
                                        </p:tgtEl>
                                      </p:cBhvr>
                                    </p:animEffect>
                                  </p:childTnLst>
                                </p:cTn>
                              </p:par>
                            </p:childTnLst>
                          </p:cTn>
                        </p:par>
                        <p:par>
                          <p:cTn id="81" fill="hold">
                            <p:stCondLst>
                              <p:cond delay="2700"/>
                            </p:stCondLst>
                            <p:childTnLst>
                              <p:par>
                                <p:cTn id="82" presetID="22" presetClass="entr" presetSubtype="4" fill="hold" nodeType="after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wipe(down)">
                                      <p:cBhvr>
                                        <p:cTn id="84" dur="500"/>
                                        <p:tgtEl>
                                          <p:spTgt spid="49"/>
                                        </p:tgtEl>
                                      </p:cBhvr>
                                    </p:animEffect>
                                  </p:childTnLst>
                                </p:cTn>
                              </p:par>
                            </p:childTnLst>
                          </p:cTn>
                        </p:par>
                        <p:par>
                          <p:cTn id="85" fill="hold">
                            <p:stCondLst>
                              <p:cond delay="3200"/>
                            </p:stCondLst>
                            <p:childTnLst>
                              <p:par>
                                <p:cTn id="86" presetID="53" presetClass="entr" presetSubtype="16" fill="hold" grpId="0" nodeType="afterEffect">
                                  <p:stCondLst>
                                    <p:cond delay="0"/>
                                  </p:stCondLst>
                                  <p:childTnLst>
                                    <p:set>
                                      <p:cBhvr>
                                        <p:cTn id="87" dur="1" fill="hold">
                                          <p:stCondLst>
                                            <p:cond delay="0"/>
                                          </p:stCondLst>
                                        </p:cTn>
                                        <p:tgtEl>
                                          <p:spTgt spid="41"/>
                                        </p:tgtEl>
                                        <p:attrNameLst>
                                          <p:attrName>style.visibility</p:attrName>
                                        </p:attrNameLst>
                                      </p:cBhvr>
                                      <p:to>
                                        <p:strVal val="visible"/>
                                      </p:to>
                                    </p:set>
                                    <p:anim calcmode="lin" valueType="num">
                                      <p:cBhvr>
                                        <p:cTn id="88" dur="500" fill="hold"/>
                                        <p:tgtEl>
                                          <p:spTgt spid="41"/>
                                        </p:tgtEl>
                                        <p:attrNameLst>
                                          <p:attrName>ppt_w</p:attrName>
                                        </p:attrNameLst>
                                      </p:cBhvr>
                                      <p:tavLst>
                                        <p:tav tm="0">
                                          <p:val>
                                            <p:fltVal val="0"/>
                                          </p:val>
                                        </p:tav>
                                        <p:tav tm="100000">
                                          <p:val>
                                            <p:strVal val="#ppt_w"/>
                                          </p:val>
                                        </p:tav>
                                      </p:tavLst>
                                    </p:anim>
                                    <p:anim calcmode="lin" valueType="num">
                                      <p:cBhvr>
                                        <p:cTn id="89" dur="500" fill="hold"/>
                                        <p:tgtEl>
                                          <p:spTgt spid="41"/>
                                        </p:tgtEl>
                                        <p:attrNameLst>
                                          <p:attrName>ppt_h</p:attrName>
                                        </p:attrNameLst>
                                      </p:cBhvr>
                                      <p:tavLst>
                                        <p:tav tm="0">
                                          <p:val>
                                            <p:fltVal val="0"/>
                                          </p:val>
                                        </p:tav>
                                        <p:tav tm="100000">
                                          <p:val>
                                            <p:strVal val="#ppt_h"/>
                                          </p:val>
                                        </p:tav>
                                      </p:tavLst>
                                    </p:anim>
                                    <p:animEffect transition="in" filter="fade">
                                      <p:cBhvr>
                                        <p:cTn id="90" dur="500"/>
                                        <p:tgtEl>
                                          <p:spTgt spid="41"/>
                                        </p:tgtEl>
                                      </p:cBhvr>
                                    </p:animEffect>
                                  </p:childTnLst>
                                </p:cTn>
                              </p:par>
                            </p:childTnLst>
                          </p:cTn>
                        </p:par>
                        <p:par>
                          <p:cTn id="91" fill="hold">
                            <p:stCondLst>
                              <p:cond delay="3700"/>
                            </p:stCondLst>
                            <p:childTnLst>
                              <p:par>
                                <p:cTn id="92" presetID="22" presetClass="entr" presetSubtype="4" fill="hold" nodeType="after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wipe(down)">
                                      <p:cBhvr>
                                        <p:cTn id="94" dur="500"/>
                                        <p:tgtEl>
                                          <p:spTgt spid="50"/>
                                        </p:tgtEl>
                                      </p:cBhvr>
                                    </p:animEffect>
                                  </p:childTnLst>
                                </p:cTn>
                              </p:par>
                            </p:childTnLst>
                          </p:cTn>
                        </p:par>
                        <p:par>
                          <p:cTn id="95" fill="hold">
                            <p:stCondLst>
                              <p:cond delay="4200"/>
                            </p:stCondLst>
                            <p:childTnLst>
                              <p:par>
                                <p:cTn id="96" presetID="53" presetClass="entr" presetSubtype="16" fill="hold" grpId="0" nodeType="afterEffect">
                                  <p:stCondLst>
                                    <p:cond delay="0"/>
                                  </p:stCondLst>
                                  <p:childTnLst>
                                    <p:set>
                                      <p:cBhvr>
                                        <p:cTn id="97" dur="1" fill="hold">
                                          <p:stCondLst>
                                            <p:cond delay="0"/>
                                          </p:stCondLst>
                                        </p:cTn>
                                        <p:tgtEl>
                                          <p:spTgt spid="42"/>
                                        </p:tgtEl>
                                        <p:attrNameLst>
                                          <p:attrName>style.visibility</p:attrName>
                                        </p:attrNameLst>
                                      </p:cBhvr>
                                      <p:to>
                                        <p:strVal val="visible"/>
                                      </p:to>
                                    </p:set>
                                    <p:anim calcmode="lin" valueType="num">
                                      <p:cBhvr>
                                        <p:cTn id="98" dur="500" fill="hold"/>
                                        <p:tgtEl>
                                          <p:spTgt spid="42"/>
                                        </p:tgtEl>
                                        <p:attrNameLst>
                                          <p:attrName>ppt_w</p:attrName>
                                        </p:attrNameLst>
                                      </p:cBhvr>
                                      <p:tavLst>
                                        <p:tav tm="0">
                                          <p:val>
                                            <p:fltVal val="0"/>
                                          </p:val>
                                        </p:tav>
                                        <p:tav tm="100000">
                                          <p:val>
                                            <p:strVal val="#ppt_w"/>
                                          </p:val>
                                        </p:tav>
                                      </p:tavLst>
                                    </p:anim>
                                    <p:anim calcmode="lin" valueType="num">
                                      <p:cBhvr>
                                        <p:cTn id="99" dur="500" fill="hold"/>
                                        <p:tgtEl>
                                          <p:spTgt spid="42"/>
                                        </p:tgtEl>
                                        <p:attrNameLst>
                                          <p:attrName>ppt_h</p:attrName>
                                        </p:attrNameLst>
                                      </p:cBhvr>
                                      <p:tavLst>
                                        <p:tav tm="0">
                                          <p:val>
                                            <p:fltVal val="0"/>
                                          </p:val>
                                        </p:tav>
                                        <p:tav tm="100000">
                                          <p:val>
                                            <p:strVal val="#ppt_h"/>
                                          </p:val>
                                        </p:tav>
                                      </p:tavLst>
                                    </p:anim>
                                    <p:animEffect transition="in" filter="fade">
                                      <p:cBhvr>
                                        <p:cTn id="100" dur="500"/>
                                        <p:tgtEl>
                                          <p:spTgt spid="42"/>
                                        </p:tgtEl>
                                      </p:cBhvr>
                                    </p:animEffect>
                                  </p:childTnLst>
                                </p:cTn>
                              </p:par>
                            </p:childTnLst>
                          </p:cTn>
                        </p:par>
                        <p:par>
                          <p:cTn id="101" fill="hold">
                            <p:stCondLst>
                              <p:cond delay="4700"/>
                            </p:stCondLst>
                            <p:childTnLst>
                              <p:par>
                                <p:cTn id="102" presetID="22" presetClass="entr" presetSubtype="4" fill="hold" nodeType="afterEffect">
                                  <p:stCondLst>
                                    <p:cond delay="0"/>
                                  </p:stCondLst>
                                  <p:childTnLst>
                                    <p:set>
                                      <p:cBhvr>
                                        <p:cTn id="103" dur="1" fill="hold">
                                          <p:stCondLst>
                                            <p:cond delay="0"/>
                                          </p:stCondLst>
                                        </p:cTn>
                                        <p:tgtEl>
                                          <p:spTgt spid="48"/>
                                        </p:tgtEl>
                                        <p:attrNameLst>
                                          <p:attrName>style.visibility</p:attrName>
                                        </p:attrNameLst>
                                      </p:cBhvr>
                                      <p:to>
                                        <p:strVal val="visible"/>
                                      </p:to>
                                    </p:set>
                                    <p:animEffect transition="in" filter="wipe(down)">
                                      <p:cBhvr>
                                        <p:cTn id="104" dur="500"/>
                                        <p:tgtEl>
                                          <p:spTgt spid="48"/>
                                        </p:tgtEl>
                                      </p:cBhvr>
                                    </p:animEffect>
                                  </p:childTnLst>
                                </p:cTn>
                              </p:par>
                            </p:childTnLst>
                          </p:cTn>
                        </p:par>
                        <p:par>
                          <p:cTn id="105" fill="hold">
                            <p:stCondLst>
                              <p:cond delay="5200"/>
                            </p:stCondLst>
                            <p:childTnLst>
                              <p:par>
                                <p:cTn id="106" presetID="22" presetClass="entr" presetSubtype="4" fill="hold" nodeType="after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wipe(down)">
                                      <p:cBhvr>
                                        <p:cTn id="108" dur="500"/>
                                        <p:tgtEl>
                                          <p:spTgt spid="47"/>
                                        </p:tgtEl>
                                      </p:cBhvr>
                                    </p:animEffect>
                                  </p:childTnLst>
                                </p:cTn>
                              </p:par>
                            </p:childTnLst>
                          </p:cTn>
                        </p:par>
                        <p:par>
                          <p:cTn id="109" fill="hold">
                            <p:stCondLst>
                              <p:cond delay="5700"/>
                            </p:stCondLst>
                            <p:childTnLst>
                              <p:par>
                                <p:cTn id="110" presetID="53" presetClass="entr" presetSubtype="16" fill="hold" grpId="0" nodeType="afterEffect">
                                  <p:stCondLst>
                                    <p:cond delay="0"/>
                                  </p:stCondLst>
                                  <p:childTnLst>
                                    <p:set>
                                      <p:cBhvr>
                                        <p:cTn id="111" dur="1" fill="hold">
                                          <p:stCondLst>
                                            <p:cond delay="0"/>
                                          </p:stCondLst>
                                        </p:cTn>
                                        <p:tgtEl>
                                          <p:spTgt spid="43"/>
                                        </p:tgtEl>
                                        <p:attrNameLst>
                                          <p:attrName>style.visibility</p:attrName>
                                        </p:attrNameLst>
                                      </p:cBhvr>
                                      <p:to>
                                        <p:strVal val="visible"/>
                                      </p:to>
                                    </p:set>
                                    <p:anim calcmode="lin" valueType="num">
                                      <p:cBhvr>
                                        <p:cTn id="112" dur="500" fill="hold"/>
                                        <p:tgtEl>
                                          <p:spTgt spid="43"/>
                                        </p:tgtEl>
                                        <p:attrNameLst>
                                          <p:attrName>ppt_w</p:attrName>
                                        </p:attrNameLst>
                                      </p:cBhvr>
                                      <p:tavLst>
                                        <p:tav tm="0">
                                          <p:val>
                                            <p:fltVal val="0"/>
                                          </p:val>
                                        </p:tav>
                                        <p:tav tm="100000">
                                          <p:val>
                                            <p:strVal val="#ppt_w"/>
                                          </p:val>
                                        </p:tav>
                                      </p:tavLst>
                                    </p:anim>
                                    <p:anim calcmode="lin" valueType="num">
                                      <p:cBhvr>
                                        <p:cTn id="113" dur="500" fill="hold"/>
                                        <p:tgtEl>
                                          <p:spTgt spid="43"/>
                                        </p:tgtEl>
                                        <p:attrNameLst>
                                          <p:attrName>ppt_h</p:attrName>
                                        </p:attrNameLst>
                                      </p:cBhvr>
                                      <p:tavLst>
                                        <p:tav tm="0">
                                          <p:val>
                                            <p:fltVal val="0"/>
                                          </p:val>
                                        </p:tav>
                                        <p:tav tm="100000">
                                          <p:val>
                                            <p:strVal val="#ppt_h"/>
                                          </p:val>
                                        </p:tav>
                                      </p:tavLst>
                                    </p:anim>
                                    <p:animEffect transition="in" filter="fade">
                                      <p:cBhvr>
                                        <p:cTn id="114" dur="500"/>
                                        <p:tgtEl>
                                          <p:spTgt spid="43"/>
                                        </p:tgtEl>
                                      </p:cBhvr>
                                    </p:animEffect>
                                  </p:childTnLst>
                                </p:cTn>
                              </p:par>
                            </p:childTnLst>
                          </p:cTn>
                        </p:par>
                        <p:par>
                          <p:cTn id="115" fill="hold">
                            <p:stCondLst>
                              <p:cond delay="6200"/>
                            </p:stCondLst>
                            <p:childTnLst>
                              <p:par>
                                <p:cTn id="116" presetID="22" presetClass="entr" presetSubtype="4" fill="hold" nodeType="after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wipe(down)">
                                      <p:cBhvr>
                                        <p:cTn id="118" dur="500"/>
                                        <p:tgtEl>
                                          <p:spTgt spid="51"/>
                                        </p:tgtEl>
                                      </p:cBhvr>
                                    </p:animEffect>
                                  </p:childTnLst>
                                </p:cTn>
                              </p:par>
                            </p:childTnLst>
                          </p:cTn>
                        </p:par>
                        <p:par>
                          <p:cTn id="119" fill="hold">
                            <p:stCondLst>
                              <p:cond delay="6700"/>
                            </p:stCondLst>
                            <p:childTnLst>
                              <p:par>
                                <p:cTn id="120" presetID="53" presetClass="entr" presetSubtype="16"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 calcmode="lin" valueType="num">
                                      <p:cBhvr>
                                        <p:cTn id="122" dur="500" fill="hold"/>
                                        <p:tgtEl>
                                          <p:spTgt spid="44"/>
                                        </p:tgtEl>
                                        <p:attrNameLst>
                                          <p:attrName>ppt_w</p:attrName>
                                        </p:attrNameLst>
                                      </p:cBhvr>
                                      <p:tavLst>
                                        <p:tav tm="0">
                                          <p:val>
                                            <p:fltVal val="0"/>
                                          </p:val>
                                        </p:tav>
                                        <p:tav tm="100000">
                                          <p:val>
                                            <p:strVal val="#ppt_w"/>
                                          </p:val>
                                        </p:tav>
                                      </p:tavLst>
                                    </p:anim>
                                    <p:anim calcmode="lin" valueType="num">
                                      <p:cBhvr>
                                        <p:cTn id="123" dur="500" fill="hold"/>
                                        <p:tgtEl>
                                          <p:spTgt spid="44"/>
                                        </p:tgtEl>
                                        <p:attrNameLst>
                                          <p:attrName>ppt_h</p:attrName>
                                        </p:attrNameLst>
                                      </p:cBhvr>
                                      <p:tavLst>
                                        <p:tav tm="0">
                                          <p:val>
                                            <p:fltVal val="0"/>
                                          </p:val>
                                        </p:tav>
                                        <p:tav tm="100000">
                                          <p:val>
                                            <p:strVal val="#ppt_h"/>
                                          </p:val>
                                        </p:tav>
                                      </p:tavLst>
                                    </p:anim>
                                    <p:animEffect transition="in" filter="fade">
                                      <p:cBhvr>
                                        <p:cTn id="124" dur="500"/>
                                        <p:tgtEl>
                                          <p:spTgt spid="44"/>
                                        </p:tgtEl>
                                      </p:cBhvr>
                                    </p:animEffect>
                                  </p:childTnLst>
                                </p:cTn>
                              </p:par>
                            </p:childTnLst>
                          </p:cTn>
                        </p:par>
                        <p:par>
                          <p:cTn id="125" fill="hold">
                            <p:stCondLst>
                              <p:cond delay="7200"/>
                            </p:stCondLst>
                            <p:childTnLst>
                              <p:par>
                                <p:cTn id="126" presetID="22" presetClass="entr" presetSubtype="4" fill="hold" nodeType="afterEffect">
                                  <p:stCondLst>
                                    <p:cond delay="0"/>
                                  </p:stCondLst>
                                  <p:childTnLst>
                                    <p:set>
                                      <p:cBhvr>
                                        <p:cTn id="127" dur="1" fill="hold">
                                          <p:stCondLst>
                                            <p:cond delay="0"/>
                                          </p:stCondLst>
                                        </p:cTn>
                                        <p:tgtEl>
                                          <p:spTgt spid="52"/>
                                        </p:tgtEl>
                                        <p:attrNameLst>
                                          <p:attrName>style.visibility</p:attrName>
                                        </p:attrNameLst>
                                      </p:cBhvr>
                                      <p:to>
                                        <p:strVal val="visible"/>
                                      </p:to>
                                    </p:set>
                                    <p:animEffect transition="in" filter="wipe(down)">
                                      <p:cBhvr>
                                        <p:cTn id="128" dur="500"/>
                                        <p:tgtEl>
                                          <p:spTgt spid="52"/>
                                        </p:tgtEl>
                                      </p:cBhvr>
                                    </p:animEffect>
                                  </p:childTnLst>
                                </p:cTn>
                              </p:par>
                            </p:childTnLst>
                          </p:cTn>
                        </p:par>
                        <p:par>
                          <p:cTn id="129" fill="hold">
                            <p:stCondLst>
                              <p:cond delay="7700"/>
                            </p:stCondLst>
                            <p:childTnLst>
                              <p:par>
                                <p:cTn id="130" presetID="53" presetClass="entr" presetSubtype="16" fill="hold" grpId="0" nodeType="afterEffect">
                                  <p:stCondLst>
                                    <p:cond delay="0"/>
                                  </p:stCondLst>
                                  <p:childTnLst>
                                    <p:set>
                                      <p:cBhvr>
                                        <p:cTn id="131" dur="1" fill="hold">
                                          <p:stCondLst>
                                            <p:cond delay="0"/>
                                          </p:stCondLst>
                                        </p:cTn>
                                        <p:tgtEl>
                                          <p:spTgt spid="45"/>
                                        </p:tgtEl>
                                        <p:attrNameLst>
                                          <p:attrName>style.visibility</p:attrName>
                                        </p:attrNameLst>
                                      </p:cBhvr>
                                      <p:to>
                                        <p:strVal val="visible"/>
                                      </p:to>
                                    </p:set>
                                    <p:anim calcmode="lin" valueType="num">
                                      <p:cBhvr>
                                        <p:cTn id="132" dur="500" fill="hold"/>
                                        <p:tgtEl>
                                          <p:spTgt spid="45"/>
                                        </p:tgtEl>
                                        <p:attrNameLst>
                                          <p:attrName>ppt_w</p:attrName>
                                        </p:attrNameLst>
                                      </p:cBhvr>
                                      <p:tavLst>
                                        <p:tav tm="0">
                                          <p:val>
                                            <p:fltVal val="0"/>
                                          </p:val>
                                        </p:tav>
                                        <p:tav tm="100000">
                                          <p:val>
                                            <p:strVal val="#ppt_w"/>
                                          </p:val>
                                        </p:tav>
                                      </p:tavLst>
                                    </p:anim>
                                    <p:anim calcmode="lin" valueType="num">
                                      <p:cBhvr>
                                        <p:cTn id="133" dur="500" fill="hold"/>
                                        <p:tgtEl>
                                          <p:spTgt spid="45"/>
                                        </p:tgtEl>
                                        <p:attrNameLst>
                                          <p:attrName>ppt_h</p:attrName>
                                        </p:attrNameLst>
                                      </p:cBhvr>
                                      <p:tavLst>
                                        <p:tav tm="0">
                                          <p:val>
                                            <p:fltVal val="0"/>
                                          </p:val>
                                        </p:tav>
                                        <p:tav tm="100000">
                                          <p:val>
                                            <p:strVal val="#ppt_h"/>
                                          </p:val>
                                        </p:tav>
                                      </p:tavLst>
                                    </p:anim>
                                    <p:animEffect transition="in" filter="fade">
                                      <p:cBhvr>
                                        <p:cTn id="134" dur="500"/>
                                        <p:tgtEl>
                                          <p:spTgt spid="45"/>
                                        </p:tgtEl>
                                      </p:cBhvr>
                                    </p:animEffect>
                                  </p:childTnLst>
                                </p:cTn>
                              </p:par>
                            </p:childTnLst>
                          </p:cTn>
                        </p:par>
                        <p:par>
                          <p:cTn id="135" fill="hold">
                            <p:stCondLst>
                              <p:cond delay="8200"/>
                            </p:stCondLst>
                            <p:childTnLst>
                              <p:par>
                                <p:cTn id="136" presetID="22" presetClass="entr" presetSubtype="4" fill="hold" nodeType="after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wipe(down)">
                                      <p:cBhvr>
                                        <p:cTn id="138" dur="500"/>
                                        <p:tgtEl>
                                          <p:spTgt spid="53"/>
                                        </p:tgtEl>
                                      </p:cBhvr>
                                    </p:animEffect>
                                  </p:childTnLst>
                                </p:cTn>
                              </p:par>
                            </p:childTnLst>
                          </p:cTn>
                        </p:par>
                        <p:par>
                          <p:cTn id="139" fill="hold">
                            <p:stCondLst>
                              <p:cond delay="8700"/>
                            </p:stCondLst>
                            <p:childTnLst>
                              <p:par>
                                <p:cTn id="140" presetID="53" presetClass="entr" presetSubtype="16" fill="hold" grpId="0" nodeType="afterEffect">
                                  <p:stCondLst>
                                    <p:cond delay="0"/>
                                  </p:stCondLst>
                                  <p:childTnLst>
                                    <p:set>
                                      <p:cBhvr>
                                        <p:cTn id="141" dur="1" fill="hold">
                                          <p:stCondLst>
                                            <p:cond delay="0"/>
                                          </p:stCondLst>
                                        </p:cTn>
                                        <p:tgtEl>
                                          <p:spTgt spid="46"/>
                                        </p:tgtEl>
                                        <p:attrNameLst>
                                          <p:attrName>style.visibility</p:attrName>
                                        </p:attrNameLst>
                                      </p:cBhvr>
                                      <p:to>
                                        <p:strVal val="visible"/>
                                      </p:to>
                                    </p:set>
                                    <p:anim calcmode="lin" valueType="num">
                                      <p:cBhvr>
                                        <p:cTn id="142" dur="500" fill="hold"/>
                                        <p:tgtEl>
                                          <p:spTgt spid="46"/>
                                        </p:tgtEl>
                                        <p:attrNameLst>
                                          <p:attrName>ppt_w</p:attrName>
                                        </p:attrNameLst>
                                      </p:cBhvr>
                                      <p:tavLst>
                                        <p:tav tm="0">
                                          <p:val>
                                            <p:fltVal val="0"/>
                                          </p:val>
                                        </p:tav>
                                        <p:tav tm="100000">
                                          <p:val>
                                            <p:strVal val="#ppt_w"/>
                                          </p:val>
                                        </p:tav>
                                      </p:tavLst>
                                    </p:anim>
                                    <p:anim calcmode="lin" valueType="num">
                                      <p:cBhvr>
                                        <p:cTn id="143" dur="500" fill="hold"/>
                                        <p:tgtEl>
                                          <p:spTgt spid="46"/>
                                        </p:tgtEl>
                                        <p:attrNameLst>
                                          <p:attrName>ppt_h</p:attrName>
                                        </p:attrNameLst>
                                      </p:cBhvr>
                                      <p:tavLst>
                                        <p:tav tm="0">
                                          <p:val>
                                            <p:fltVal val="0"/>
                                          </p:val>
                                        </p:tav>
                                        <p:tav tm="100000">
                                          <p:val>
                                            <p:strVal val="#ppt_h"/>
                                          </p:val>
                                        </p:tav>
                                      </p:tavLst>
                                    </p:anim>
                                    <p:animEffect transition="in" filter="fade">
                                      <p:cBhvr>
                                        <p:cTn id="144" dur="500"/>
                                        <p:tgtEl>
                                          <p:spTgt spid="46"/>
                                        </p:tgtEl>
                                      </p:cBhvr>
                                    </p:animEffect>
                                  </p:childTnLst>
                                </p:cTn>
                              </p:par>
                            </p:childTnLst>
                          </p:cTn>
                        </p:par>
                        <p:par>
                          <p:cTn id="145" fill="hold">
                            <p:stCondLst>
                              <p:cond delay="9200"/>
                            </p:stCondLst>
                            <p:childTnLst>
                              <p:par>
                                <p:cTn id="146" presetID="22" presetClass="entr" presetSubtype="4" fill="hold" nodeType="afterEffect">
                                  <p:stCondLst>
                                    <p:cond delay="0"/>
                                  </p:stCondLst>
                                  <p:childTnLst>
                                    <p:set>
                                      <p:cBhvr>
                                        <p:cTn id="147" dur="1" fill="hold">
                                          <p:stCondLst>
                                            <p:cond delay="0"/>
                                          </p:stCondLst>
                                        </p:cTn>
                                        <p:tgtEl>
                                          <p:spTgt spid="54"/>
                                        </p:tgtEl>
                                        <p:attrNameLst>
                                          <p:attrName>style.visibility</p:attrName>
                                        </p:attrNameLst>
                                      </p:cBhvr>
                                      <p:to>
                                        <p:strVal val="visible"/>
                                      </p:to>
                                    </p:set>
                                    <p:animEffect transition="in" filter="wipe(down)">
                                      <p:cBhvr>
                                        <p:cTn id="14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489163-522A-4BAB-AFF9-5FEA9B17D61A}"/>
              </a:ext>
            </a:extLst>
          </p:cNvPr>
          <p:cNvSpPr>
            <a:spLocks noGrp="1"/>
          </p:cNvSpPr>
          <p:nvPr>
            <p:ph type="title"/>
          </p:nvPr>
        </p:nvSpPr>
        <p:spPr/>
        <p:txBody>
          <a:bodyPr>
            <a:normAutofit fontScale="90000"/>
          </a:bodyPr>
          <a:lstStyle/>
          <a:p>
            <a:r>
              <a:rPr lang="es-MX"/>
              <a:t>Varios estudios han examinado las </a:t>
            </a:r>
            <a:r>
              <a:rPr lang="es-MX" b="1"/>
              <a:t>ESTRATEGIAS DE NODOS SEMILLAS </a:t>
            </a:r>
            <a:r>
              <a:rPr lang="es-MX"/>
              <a:t>para aumentar la eficiencia de los procesos de esparcimiento pero no se ha llegado a un consenso</a:t>
            </a:r>
            <a:endParaRPr lang="en-US"/>
          </a:p>
        </p:txBody>
      </p:sp>
      <p:sp>
        <p:nvSpPr>
          <p:cNvPr id="3" name="Marcador de contenido 2">
            <a:extLst>
              <a:ext uri="{FF2B5EF4-FFF2-40B4-BE49-F238E27FC236}">
                <a16:creationId xmlns:a16="http://schemas.microsoft.com/office/drawing/2014/main" id="{0DF3F14E-048B-4AB5-BA8C-28F56C435033}"/>
              </a:ext>
            </a:extLst>
          </p:cNvPr>
          <p:cNvSpPr>
            <a:spLocks noGrp="1"/>
          </p:cNvSpPr>
          <p:nvPr>
            <p:ph idx="1"/>
          </p:nvPr>
        </p:nvSpPr>
        <p:spPr/>
        <p:txBody>
          <a:bodyPr/>
          <a:lstStyle/>
          <a:p>
            <a:r>
              <a:rPr lang="es-MX" b="1"/>
              <a:t>Nodos centrales </a:t>
            </a:r>
            <a:r>
              <a:rPr lang="es-MX"/>
              <a:t>de la red identificados como individuos </a:t>
            </a:r>
            <a:r>
              <a:rPr lang="es-MX" b="1"/>
              <a:t>de alto riesgo </a:t>
            </a:r>
            <a:r>
              <a:rPr lang="es-MX"/>
              <a:t>(</a:t>
            </a:r>
            <a:r>
              <a:rPr lang="es-MX" err="1"/>
              <a:t>Hubs</a:t>
            </a:r>
            <a:r>
              <a:rPr lang="es-MX"/>
              <a:t>, </a:t>
            </a:r>
            <a:r>
              <a:rPr lang="es-MX" err="1"/>
              <a:t>Betweenness</a:t>
            </a:r>
            <a:r>
              <a:rPr lang="es-MX"/>
              <a:t>) (</a:t>
            </a:r>
            <a:r>
              <a:rPr lang="es-MX" err="1"/>
              <a:t>Christley</a:t>
            </a:r>
            <a:r>
              <a:rPr lang="es-MX"/>
              <a:t> et al., 2005).</a:t>
            </a:r>
          </a:p>
          <a:p>
            <a:r>
              <a:rPr lang="es-MX"/>
              <a:t>Se ha descubierto que los </a:t>
            </a:r>
            <a:r>
              <a:rPr lang="es-MX" b="1"/>
              <a:t>amigos</a:t>
            </a:r>
            <a:r>
              <a:rPr lang="es-MX"/>
              <a:t> son </a:t>
            </a:r>
            <a:r>
              <a:rPr lang="es-MX" b="1"/>
              <a:t>sensores</a:t>
            </a:r>
            <a:r>
              <a:rPr lang="es-MX"/>
              <a:t> convenientes para la detección temprana de brotes contagiosos (paradoja de la amistad) (</a:t>
            </a:r>
            <a:r>
              <a:rPr lang="es-MX" err="1"/>
              <a:t>Christakis</a:t>
            </a:r>
            <a:r>
              <a:rPr lang="es-MX"/>
              <a:t> et al., 2010).</a:t>
            </a:r>
          </a:p>
          <a:p>
            <a:r>
              <a:rPr lang="es-MX" b="1"/>
              <a:t>Los nodos en el </a:t>
            </a:r>
            <a:r>
              <a:rPr lang="es-MX" b="1" err="1"/>
              <a:t>core</a:t>
            </a:r>
            <a:r>
              <a:rPr lang="es-MX" b="1"/>
              <a:t> </a:t>
            </a:r>
            <a:r>
              <a:rPr lang="es-MX"/>
              <a:t>de la red fueron detectados como los esparcidores más influyentes. (</a:t>
            </a:r>
            <a:r>
              <a:rPr lang="es-MX" err="1"/>
              <a:t>Kitsak</a:t>
            </a:r>
            <a:r>
              <a:rPr lang="es-MX"/>
              <a:t> et al., 2010)</a:t>
            </a:r>
          </a:p>
          <a:p>
            <a:r>
              <a:rPr lang="es-MX" b="1"/>
              <a:t>Vote-Rank </a:t>
            </a:r>
            <a:r>
              <a:rPr lang="es-MX"/>
              <a:t>identifica un conjunto de difusores </a:t>
            </a:r>
            <a:r>
              <a:rPr lang="es-MX" b="1"/>
              <a:t>descentralizados</a:t>
            </a:r>
            <a:r>
              <a:rPr lang="es-MX"/>
              <a:t> con </a:t>
            </a:r>
            <a:r>
              <a:rPr lang="es-MX" b="1"/>
              <a:t>la mejor capacidad de difusión</a:t>
            </a:r>
            <a:r>
              <a:rPr lang="es-MX"/>
              <a:t>. (Zhang, JX et. Al 2016)</a:t>
            </a:r>
            <a:endParaRPr lang="en-US"/>
          </a:p>
        </p:txBody>
      </p:sp>
      <p:pic>
        <p:nvPicPr>
          <p:cNvPr id="5" name="Imagen 4">
            <a:extLst>
              <a:ext uri="{FF2B5EF4-FFF2-40B4-BE49-F238E27FC236}">
                <a16:creationId xmlns:a16="http://schemas.microsoft.com/office/drawing/2014/main" id="{C64A9A9E-B61A-4D18-B987-97AA48B30AE9}"/>
              </a:ext>
            </a:extLst>
          </p:cNvPr>
          <p:cNvPicPr>
            <a:picLocks noChangeAspect="1"/>
          </p:cNvPicPr>
          <p:nvPr/>
        </p:nvPicPr>
        <p:blipFill>
          <a:blip r:embed="rId2"/>
          <a:stretch>
            <a:fillRect/>
          </a:stretch>
        </p:blipFill>
        <p:spPr>
          <a:xfrm>
            <a:off x="3269022" y="4649050"/>
            <a:ext cx="5676900" cy="990600"/>
          </a:xfrm>
          <a:prstGeom prst="rect">
            <a:avLst/>
          </a:prstGeom>
        </p:spPr>
      </p:pic>
    </p:spTree>
    <p:extLst>
      <p:ext uri="{BB962C8B-B14F-4D97-AF65-F5344CB8AC3E}">
        <p14:creationId xmlns:p14="http://schemas.microsoft.com/office/powerpoint/2010/main" val="3420201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27057" y="53752"/>
            <a:ext cx="10081120" cy="1143000"/>
          </a:xfrm>
        </p:spPr>
        <p:txBody>
          <a:bodyPr>
            <a:noAutofit/>
          </a:bodyPr>
          <a:lstStyle/>
          <a:p>
            <a:pPr lvl="0" algn="l">
              <a:spcBef>
                <a:spcPct val="20000"/>
              </a:spcBef>
            </a:pPr>
            <a:r>
              <a:rPr lang="en-US" sz="2400" b="1" err="1">
                <a:solidFill>
                  <a:srgbClr val="4472C4">
                    <a:lumMod val="50000"/>
                  </a:srgbClr>
                </a:solidFill>
                <a:latin typeface="Arial Narrow" panose="020B0606020202030204" pitchFamily="34" charset="0"/>
                <a:ea typeface="+mn-ea"/>
                <a:cs typeface="Arial" charset="0"/>
              </a:rPr>
              <a:t>Relaciones</a:t>
            </a:r>
            <a:r>
              <a:rPr lang="en-US" sz="2400" b="1">
                <a:solidFill>
                  <a:srgbClr val="4472C4">
                    <a:lumMod val="50000"/>
                  </a:srgbClr>
                </a:solidFill>
                <a:latin typeface="Arial Narrow" panose="020B0606020202030204" pitchFamily="34" charset="0"/>
                <a:ea typeface="+mn-ea"/>
                <a:cs typeface="Arial" charset="0"/>
              </a:rPr>
              <a:t> de </a:t>
            </a:r>
            <a:r>
              <a:rPr lang="en-US" sz="2400" b="1" err="1">
                <a:solidFill>
                  <a:srgbClr val="4472C4">
                    <a:lumMod val="50000"/>
                  </a:srgbClr>
                </a:solidFill>
                <a:latin typeface="Arial Narrow" panose="020B0606020202030204" pitchFamily="34" charset="0"/>
                <a:ea typeface="+mn-ea"/>
                <a:cs typeface="Arial" charset="0"/>
              </a:rPr>
              <a:t>amistad</a:t>
            </a:r>
            <a:r>
              <a:rPr lang="en-US" sz="2400" b="1">
                <a:solidFill>
                  <a:srgbClr val="4472C4">
                    <a:lumMod val="50000"/>
                  </a:srgbClr>
                </a:solidFill>
                <a:latin typeface="Arial Narrow" panose="020B0606020202030204" pitchFamily="34" charset="0"/>
                <a:ea typeface="+mn-ea"/>
                <a:cs typeface="Arial" charset="0"/>
              </a:rPr>
              <a:t> entre los </a:t>
            </a:r>
            <a:r>
              <a:rPr lang="en-US" sz="2400" b="1" err="1">
                <a:solidFill>
                  <a:srgbClr val="4472C4">
                    <a:lumMod val="50000"/>
                  </a:srgbClr>
                </a:solidFill>
                <a:latin typeface="Arial Narrow" panose="020B0606020202030204" pitchFamily="34" charset="0"/>
                <a:ea typeface="+mn-ea"/>
                <a:cs typeface="Arial" charset="0"/>
              </a:rPr>
              <a:t>niños</a:t>
            </a:r>
            <a:r>
              <a:rPr lang="en-US" sz="2400" b="1">
                <a:solidFill>
                  <a:srgbClr val="4472C4">
                    <a:lumMod val="50000"/>
                  </a:srgbClr>
                </a:solidFill>
                <a:latin typeface="Arial Narrow" panose="020B0606020202030204" pitchFamily="34" charset="0"/>
                <a:ea typeface="+mn-ea"/>
                <a:cs typeface="Arial" charset="0"/>
              </a:rPr>
              <a:t> de 20 colegios y </a:t>
            </a:r>
            <a:r>
              <a:rPr lang="en-US" sz="2400" b="1" err="1">
                <a:solidFill>
                  <a:srgbClr val="4472C4">
                    <a:lumMod val="50000"/>
                  </a:srgbClr>
                </a:solidFill>
                <a:latin typeface="Arial Narrow" panose="020B0606020202030204" pitchFamily="34" charset="0"/>
                <a:ea typeface="+mn-ea"/>
                <a:cs typeface="Arial" charset="0"/>
              </a:rPr>
              <a:t>su</a:t>
            </a:r>
            <a:r>
              <a:rPr lang="en-US" sz="2400" b="1">
                <a:solidFill>
                  <a:srgbClr val="4472C4">
                    <a:lumMod val="50000"/>
                  </a:srgbClr>
                </a:solidFill>
                <a:latin typeface="Arial Narrow" panose="020B0606020202030204" pitchFamily="34" charset="0"/>
                <a:ea typeface="+mn-ea"/>
                <a:cs typeface="Arial" charset="0"/>
              </a:rPr>
              <a:t> </a:t>
            </a:r>
            <a:r>
              <a:rPr lang="en-US" sz="2400" b="1" err="1">
                <a:solidFill>
                  <a:srgbClr val="4472C4">
                    <a:lumMod val="50000"/>
                  </a:srgbClr>
                </a:solidFill>
                <a:latin typeface="Arial Narrow" panose="020B0606020202030204" pitchFamily="34" charset="0"/>
                <a:ea typeface="+mn-ea"/>
                <a:cs typeface="Arial" charset="0"/>
              </a:rPr>
              <a:t>estado</a:t>
            </a:r>
            <a:r>
              <a:rPr lang="en-US" sz="2400" b="1">
                <a:solidFill>
                  <a:srgbClr val="4472C4">
                    <a:lumMod val="50000"/>
                  </a:srgbClr>
                </a:solidFill>
                <a:latin typeface="Arial Narrow" panose="020B0606020202030204" pitchFamily="34" charset="0"/>
                <a:ea typeface="+mn-ea"/>
                <a:cs typeface="Arial" charset="0"/>
              </a:rPr>
              <a:t> </a:t>
            </a:r>
            <a:r>
              <a:rPr lang="en-US" sz="2400" b="1" err="1">
                <a:solidFill>
                  <a:srgbClr val="4472C4">
                    <a:lumMod val="50000"/>
                  </a:srgbClr>
                </a:solidFill>
                <a:latin typeface="Arial Narrow" panose="020B0606020202030204" pitchFamily="34" charset="0"/>
                <a:ea typeface="+mn-ea"/>
                <a:cs typeface="Arial" charset="0"/>
              </a:rPr>
              <a:t>nutricional</a:t>
            </a:r>
            <a:endParaRPr lang="es-CO" sz="2400" b="1">
              <a:solidFill>
                <a:srgbClr val="4472C4">
                  <a:lumMod val="50000"/>
                </a:srgbClr>
              </a:solidFill>
              <a:latin typeface="Arial Narrow" panose="020B0606020202030204" pitchFamily="34" charset="0"/>
              <a:ea typeface="+mn-ea"/>
              <a:cs typeface="Arial" charset="0"/>
            </a:endParaRPr>
          </a:p>
        </p:txBody>
      </p:sp>
      <p:pic>
        <p:nvPicPr>
          <p:cNvPr id="17" name="Picture 18"/>
          <p:cNvPicPr>
            <a:picLocks noChangeAspect="1"/>
          </p:cNvPicPr>
          <p:nvPr/>
        </p:nvPicPr>
        <p:blipFill>
          <a:blip r:embed="rId2"/>
          <a:stretch>
            <a:fillRect/>
          </a:stretch>
        </p:blipFill>
        <p:spPr>
          <a:xfrm>
            <a:off x="2463100" y="2533128"/>
            <a:ext cx="330449" cy="769750"/>
          </a:xfrm>
          <a:prstGeom prst="rect">
            <a:avLst/>
          </a:prstGeom>
        </p:spPr>
      </p:pic>
      <p:cxnSp>
        <p:nvCxnSpPr>
          <p:cNvPr id="15" name="14 Conector recto de flecha"/>
          <p:cNvCxnSpPr>
            <a:stCxn id="17" idx="3"/>
            <a:endCxn id="18" idx="1"/>
          </p:cNvCxnSpPr>
          <p:nvPr/>
        </p:nvCxnSpPr>
        <p:spPr>
          <a:xfrm flipV="1">
            <a:off x="2793549" y="2700533"/>
            <a:ext cx="664670" cy="21747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18" name="Picture 18"/>
          <p:cNvPicPr>
            <a:picLocks noChangeAspect="1"/>
          </p:cNvPicPr>
          <p:nvPr/>
        </p:nvPicPr>
        <p:blipFill>
          <a:blip r:embed="rId2"/>
          <a:stretch>
            <a:fillRect/>
          </a:stretch>
        </p:blipFill>
        <p:spPr>
          <a:xfrm>
            <a:off x="3458219" y="2315658"/>
            <a:ext cx="330449" cy="769750"/>
          </a:xfrm>
          <a:prstGeom prst="rect">
            <a:avLst/>
          </a:prstGeom>
        </p:spPr>
      </p:pic>
      <p:pic>
        <p:nvPicPr>
          <p:cNvPr id="21" name="Picture 18"/>
          <p:cNvPicPr>
            <a:picLocks noChangeAspect="1"/>
          </p:cNvPicPr>
          <p:nvPr/>
        </p:nvPicPr>
        <p:blipFill>
          <a:blip r:embed="rId2"/>
          <a:stretch>
            <a:fillRect/>
          </a:stretch>
        </p:blipFill>
        <p:spPr>
          <a:xfrm>
            <a:off x="2463100" y="3760481"/>
            <a:ext cx="330449" cy="769750"/>
          </a:xfrm>
          <a:prstGeom prst="rect">
            <a:avLst/>
          </a:prstGeom>
        </p:spPr>
      </p:pic>
      <p:pic>
        <p:nvPicPr>
          <p:cNvPr id="23" name="Picture 18"/>
          <p:cNvPicPr>
            <a:picLocks noChangeAspect="1"/>
          </p:cNvPicPr>
          <p:nvPr/>
        </p:nvPicPr>
        <p:blipFill>
          <a:blip r:embed="rId2"/>
          <a:stretch>
            <a:fillRect/>
          </a:stretch>
        </p:blipFill>
        <p:spPr>
          <a:xfrm>
            <a:off x="3444441" y="3640229"/>
            <a:ext cx="330449" cy="769750"/>
          </a:xfrm>
          <a:prstGeom prst="rect">
            <a:avLst/>
          </a:prstGeom>
        </p:spPr>
      </p:pic>
      <p:cxnSp>
        <p:nvCxnSpPr>
          <p:cNvPr id="24" name="23 Conector recto de flecha"/>
          <p:cNvCxnSpPr>
            <a:stCxn id="21" idx="3"/>
            <a:endCxn id="23" idx="1"/>
          </p:cNvCxnSpPr>
          <p:nvPr/>
        </p:nvCxnSpPr>
        <p:spPr>
          <a:xfrm flipV="1">
            <a:off x="2793549" y="4025104"/>
            <a:ext cx="650892" cy="120252"/>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sp>
        <p:nvSpPr>
          <p:cNvPr id="16" name="15 CuadroTexto"/>
          <p:cNvSpPr txBox="1"/>
          <p:nvPr/>
        </p:nvSpPr>
        <p:spPr>
          <a:xfrm>
            <a:off x="227057" y="960609"/>
            <a:ext cx="5276596" cy="1200329"/>
          </a:xfrm>
          <a:prstGeom prst="rect">
            <a:avLst/>
          </a:prstGeom>
          <a:noFill/>
        </p:spPr>
        <p:txBody>
          <a:bodyPr wrap="square" rtlCol="0">
            <a:spAutoFit/>
          </a:bodyPr>
          <a:lstStyle/>
          <a:p>
            <a:r>
              <a:rPr lang="es-CO" b="1">
                <a:solidFill>
                  <a:prstClr val="black"/>
                </a:solidFill>
                <a:latin typeface="Futura Condensed"/>
              </a:rPr>
              <a:t>Objetivo:</a:t>
            </a:r>
          </a:p>
          <a:p>
            <a:r>
              <a:rPr lang="es-CO">
                <a:solidFill>
                  <a:prstClr val="black"/>
                </a:solidFill>
                <a:latin typeface="Futura Condensed"/>
              </a:rPr>
              <a:t>Examinar las relaciones entre la estructura de la red y el sobrepeso, actividad física y tiempo en pantalla</a:t>
            </a:r>
          </a:p>
        </p:txBody>
      </p:sp>
      <p:sp>
        <p:nvSpPr>
          <p:cNvPr id="3" name="Rectángulo 2">
            <a:extLst>
              <a:ext uri="{FF2B5EF4-FFF2-40B4-BE49-F238E27FC236}">
                <a16:creationId xmlns:a16="http://schemas.microsoft.com/office/drawing/2014/main" id="{B72934AB-B317-1B43-82AF-DD824E2822D4}"/>
              </a:ext>
            </a:extLst>
          </p:cNvPr>
          <p:cNvSpPr/>
          <p:nvPr/>
        </p:nvSpPr>
        <p:spPr>
          <a:xfrm>
            <a:off x="2463100" y="6368733"/>
            <a:ext cx="6096000" cy="553998"/>
          </a:xfrm>
          <a:prstGeom prst="rect">
            <a:avLst/>
          </a:prstGeom>
        </p:spPr>
        <p:txBody>
          <a:bodyPr>
            <a:spAutoFit/>
          </a:bodyPr>
          <a:lstStyle/>
          <a:p>
            <a:r>
              <a:rPr lang="es-CO" sz="1000"/>
              <a:t>Jiménez R., Montes F., Meisel J., González S., Hunter R., Useche A., Martinez-Ospina A., Katzmarzyk P. &amp; Sarmiento O. Overweight, Physical Activity, and Screen Time in Friendship Networks in Colombian Children</a:t>
            </a:r>
          </a:p>
        </p:txBody>
      </p:sp>
      <p:pic>
        <p:nvPicPr>
          <p:cNvPr id="12" name="Picture 2" descr="Resultado de imagen para unibague">
            <a:extLst>
              <a:ext uri="{FF2B5EF4-FFF2-40B4-BE49-F238E27FC236}">
                <a16:creationId xmlns:a16="http://schemas.microsoft.com/office/drawing/2014/main" id="{A9B2A613-0DC9-4AC8-9F01-4B339D5B57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2249" y="139858"/>
            <a:ext cx="851051" cy="277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para uniandes">
            <a:extLst>
              <a:ext uri="{FF2B5EF4-FFF2-40B4-BE49-F238E27FC236}">
                <a16:creationId xmlns:a16="http://schemas.microsoft.com/office/drawing/2014/main" id="{A6217B12-5D64-4A3F-A38C-BF7FEC3C677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215" b="18395"/>
          <a:stretch/>
        </p:blipFill>
        <p:spPr bwMode="auto">
          <a:xfrm>
            <a:off x="9924838" y="113980"/>
            <a:ext cx="1058387" cy="3716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Resultado de imagen para queens university of belfast logo">
            <a:extLst>
              <a:ext uri="{FF2B5EF4-FFF2-40B4-BE49-F238E27FC236}">
                <a16:creationId xmlns:a16="http://schemas.microsoft.com/office/drawing/2014/main" id="{32F9E7CF-B6CF-4B1C-938C-5DBBCEF343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55795" y="562953"/>
            <a:ext cx="891124" cy="32166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Resultado de imagen para Pennington Biomedical Research Center">
            <a:extLst>
              <a:ext uri="{FF2B5EF4-FFF2-40B4-BE49-F238E27FC236}">
                <a16:creationId xmlns:a16="http://schemas.microsoft.com/office/drawing/2014/main" id="{6B544D34-B991-4F33-AC9F-207BC555824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10338" y="555743"/>
            <a:ext cx="967587" cy="34722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sultado de imagen para harvard t chan">
            <a:extLst>
              <a:ext uri="{FF2B5EF4-FFF2-40B4-BE49-F238E27FC236}">
                <a16:creationId xmlns:a16="http://schemas.microsoft.com/office/drawing/2014/main" id="{BB6833C1-5799-493A-8E30-B62CEC0F9D8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0126" b="32177"/>
          <a:stretch/>
        </p:blipFill>
        <p:spPr bwMode="auto">
          <a:xfrm>
            <a:off x="10308177" y="1020932"/>
            <a:ext cx="1350095" cy="254479"/>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n 21">
            <a:extLst>
              <a:ext uri="{FF2B5EF4-FFF2-40B4-BE49-F238E27FC236}">
                <a16:creationId xmlns:a16="http://schemas.microsoft.com/office/drawing/2014/main" id="{C3967094-9D23-4BFA-A341-8A1C37045BE1}"/>
              </a:ext>
            </a:extLst>
          </p:cNvPr>
          <p:cNvPicPr>
            <a:picLocks noChangeAspect="1"/>
          </p:cNvPicPr>
          <p:nvPr/>
        </p:nvPicPr>
        <p:blipFill>
          <a:blip r:embed="rId8"/>
          <a:stretch>
            <a:fillRect/>
          </a:stretch>
        </p:blipFill>
        <p:spPr>
          <a:xfrm>
            <a:off x="5594098" y="921730"/>
            <a:ext cx="6552931" cy="4444523"/>
          </a:xfrm>
          <a:prstGeom prst="rect">
            <a:avLst/>
          </a:prstGeom>
        </p:spPr>
      </p:pic>
      <p:sp>
        <p:nvSpPr>
          <p:cNvPr id="25" name="CuadroTexto 24">
            <a:extLst>
              <a:ext uri="{FF2B5EF4-FFF2-40B4-BE49-F238E27FC236}">
                <a16:creationId xmlns:a16="http://schemas.microsoft.com/office/drawing/2014/main" id="{7228B7EB-1DE3-4542-9FDE-7E6606D8CFC8}"/>
              </a:ext>
            </a:extLst>
          </p:cNvPr>
          <p:cNvSpPr txBox="1"/>
          <p:nvPr/>
        </p:nvSpPr>
        <p:spPr>
          <a:xfrm>
            <a:off x="6096000" y="5339720"/>
            <a:ext cx="5822831" cy="707886"/>
          </a:xfrm>
          <a:prstGeom prst="rect">
            <a:avLst/>
          </a:prstGeom>
          <a:noFill/>
        </p:spPr>
        <p:txBody>
          <a:bodyPr wrap="square" rtlCol="0">
            <a:spAutoFit/>
          </a:bodyPr>
          <a:lstStyle/>
          <a:p>
            <a:pPr algn="just"/>
            <a:r>
              <a:rPr lang="es-CO" sz="1000"/>
              <a:t>Nodos =  estudiantes. Arcos = nominaciones. Etiqueta =  sexo (M = masculino, F = femenino). El color de los nodos representa: a) el estado nutricional (rojo = sobrepeso, verde = peso normal), b) actividad física medida por acelerometría (magenta = no sigue las recomendaciones de PA, cian = sigue las recomendaciones de PA) y c) tiempo en pantalla durante días escolares (purpura &gt; 3 horas, amarillo &lt;= 3 horas)</a:t>
            </a:r>
          </a:p>
        </p:txBody>
      </p:sp>
      <p:sp>
        <p:nvSpPr>
          <p:cNvPr id="26" name="15 CuadroTexto">
            <a:extLst>
              <a:ext uri="{FF2B5EF4-FFF2-40B4-BE49-F238E27FC236}">
                <a16:creationId xmlns:a16="http://schemas.microsoft.com/office/drawing/2014/main" id="{D1EAD399-260A-4614-AB17-D3CDEA00E839}"/>
              </a:ext>
            </a:extLst>
          </p:cNvPr>
          <p:cNvSpPr txBox="1"/>
          <p:nvPr/>
        </p:nvSpPr>
        <p:spPr>
          <a:xfrm>
            <a:off x="373569" y="2533128"/>
            <a:ext cx="1789546" cy="1754326"/>
          </a:xfrm>
          <a:prstGeom prst="rect">
            <a:avLst/>
          </a:prstGeom>
          <a:noFill/>
        </p:spPr>
        <p:txBody>
          <a:bodyPr wrap="square" rtlCol="0">
            <a:spAutoFit/>
          </a:bodyPr>
          <a:lstStyle/>
          <a:p>
            <a:r>
              <a:rPr lang="es-CO" b="1">
                <a:solidFill>
                  <a:prstClr val="black"/>
                </a:solidFill>
                <a:latin typeface="Futura Condensed"/>
              </a:rPr>
              <a:t>Pregunta:</a:t>
            </a:r>
          </a:p>
          <a:p>
            <a:r>
              <a:rPr lang="es-CO">
                <a:solidFill>
                  <a:prstClr val="black"/>
                </a:solidFill>
                <a:latin typeface="Futura Condensed"/>
              </a:rPr>
              <a:t>Dime el nombre de tus amigos del curso (red de amistad)</a:t>
            </a:r>
          </a:p>
        </p:txBody>
      </p:sp>
      <p:sp>
        <p:nvSpPr>
          <p:cNvPr id="8" name="Rectángulo 7">
            <a:extLst>
              <a:ext uri="{FF2B5EF4-FFF2-40B4-BE49-F238E27FC236}">
                <a16:creationId xmlns:a16="http://schemas.microsoft.com/office/drawing/2014/main" id="{3615ED15-AFB8-4290-A31D-743639389E69}"/>
              </a:ext>
            </a:extLst>
          </p:cNvPr>
          <p:cNvSpPr/>
          <p:nvPr/>
        </p:nvSpPr>
        <p:spPr>
          <a:xfrm>
            <a:off x="4119118" y="2451625"/>
            <a:ext cx="1328468" cy="59201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sz="1200"/>
              <a:t>Actividad física (acelerometría)</a:t>
            </a:r>
          </a:p>
        </p:txBody>
      </p:sp>
      <p:sp>
        <p:nvSpPr>
          <p:cNvPr id="27" name="Rectángulo 26">
            <a:extLst>
              <a:ext uri="{FF2B5EF4-FFF2-40B4-BE49-F238E27FC236}">
                <a16:creationId xmlns:a16="http://schemas.microsoft.com/office/drawing/2014/main" id="{75F7957E-1F24-4DDC-AAE7-0AFCBC7F0F5E}"/>
              </a:ext>
            </a:extLst>
          </p:cNvPr>
          <p:cNvSpPr/>
          <p:nvPr/>
        </p:nvSpPr>
        <p:spPr>
          <a:xfrm>
            <a:off x="4119117" y="3087458"/>
            <a:ext cx="1328469" cy="59201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sz="1200"/>
              <a:t>Estado nutricional (mediciones antropométricas)</a:t>
            </a:r>
          </a:p>
        </p:txBody>
      </p:sp>
      <p:sp>
        <p:nvSpPr>
          <p:cNvPr id="28" name="Rectángulo 27">
            <a:extLst>
              <a:ext uri="{FF2B5EF4-FFF2-40B4-BE49-F238E27FC236}">
                <a16:creationId xmlns:a16="http://schemas.microsoft.com/office/drawing/2014/main" id="{2102151D-AA62-4169-87D2-5EC36AC56900}"/>
              </a:ext>
            </a:extLst>
          </p:cNvPr>
          <p:cNvSpPr/>
          <p:nvPr/>
        </p:nvSpPr>
        <p:spPr>
          <a:xfrm>
            <a:off x="4119118" y="3718877"/>
            <a:ext cx="1328468" cy="59201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sz="1200"/>
              <a:t>Tiempo en pantalla (cuestionario)</a:t>
            </a:r>
          </a:p>
        </p:txBody>
      </p:sp>
      <p:sp>
        <p:nvSpPr>
          <p:cNvPr id="9" name="CuadroTexto 8">
            <a:extLst>
              <a:ext uri="{FF2B5EF4-FFF2-40B4-BE49-F238E27FC236}">
                <a16:creationId xmlns:a16="http://schemas.microsoft.com/office/drawing/2014/main" id="{32143807-A272-48F1-9F2A-F254E25AD472}"/>
              </a:ext>
            </a:extLst>
          </p:cNvPr>
          <p:cNvSpPr txBox="1"/>
          <p:nvPr/>
        </p:nvSpPr>
        <p:spPr>
          <a:xfrm>
            <a:off x="373569" y="4850203"/>
            <a:ext cx="5354371" cy="1477328"/>
          </a:xfrm>
          <a:prstGeom prst="rect">
            <a:avLst/>
          </a:prstGeom>
          <a:noFill/>
        </p:spPr>
        <p:txBody>
          <a:bodyPr wrap="square" rtlCol="0">
            <a:spAutoFit/>
          </a:bodyPr>
          <a:lstStyle/>
          <a:p>
            <a:pPr marL="285750" indent="-285750">
              <a:buFont typeface="Arial" panose="020B0604020202020204" pitchFamily="34" charset="0"/>
              <a:buChar char="•"/>
            </a:pPr>
            <a:r>
              <a:rPr lang="es-CO"/>
              <a:t>Nuestro resultados </a:t>
            </a:r>
            <a:r>
              <a:rPr lang="es-CO" b="1"/>
              <a:t>difieren</a:t>
            </a:r>
            <a:r>
              <a:rPr lang="es-CO"/>
              <a:t> de los hallazgos en países de </a:t>
            </a:r>
            <a:r>
              <a:rPr lang="es-CO" b="1"/>
              <a:t>altos ingresos</a:t>
            </a:r>
            <a:r>
              <a:rPr lang="es-CO"/>
              <a:t>. </a:t>
            </a:r>
          </a:p>
          <a:p>
            <a:pPr marL="285750" indent="-285750">
              <a:buFont typeface="Arial" panose="020B0604020202020204" pitchFamily="34" charset="0"/>
              <a:buChar char="•"/>
            </a:pPr>
            <a:r>
              <a:rPr lang="es-CO"/>
              <a:t>Los niños no tienden a conectarse con niños con </a:t>
            </a:r>
            <a:r>
              <a:rPr lang="es-CO" b="1"/>
              <a:t>peso similar</a:t>
            </a:r>
            <a:r>
              <a:rPr lang="es-CO"/>
              <a:t>, </a:t>
            </a:r>
            <a:r>
              <a:rPr lang="es-CO" b="1"/>
              <a:t>físicamente activos</a:t>
            </a:r>
            <a:r>
              <a:rPr lang="es-CO"/>
              <a:t> o con altos niveles de </a:t>
            </a:r>
            <a:r>
              <a:rPr lang="es-CO" b="1"/>
              <a:t>tiempo en pantalla.</a:t>
            </a:r>
            <a:endParaRPr lang="es-CO"/>
          </a:p>
        </p:txBody>
      </p:sp>
    </p:spTree>
    <p:extLst>
      <p:ext uri="{BB962C8B-B14F-4D97-AF65-F5344CB8AC3E}">
        <p14:creationId xmlns:p14="http://schemas.microsoft.com/office/powerpoint/2010/main" val="1022066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p:cNvSpPr txBox="1"/>
          <p:nvPr/>
        </p:nvSpPr>
        <p:spPr>
          <a:xfrm>
            <a:off x="229363" y="16444"/>
            <a:ext cx="10723891" cy="928851"/>
          </a:xfrm>
          <a:prstGeom prst="rect">
            <a:avLst/>
          </a:prstGeom>
        </p:spPr>
        <p:txBody>
          <a:bodyPr vert="horz" lIns="91440" tIns="45720" rIns="91440" bIns="45720" rtlCol="0" anchor="b">
            <a:noAutofit/>
          </a:bodyPr>
          <a:lstStyle/>
          <a:p>
            <a:pPr defTabSz="914400">
              <a:lnSpc>
                <a:spcPct val="90000"/>
              </a:lnSpc>
              <a:spcBef>
                <a:spcPct val="0"/>
              </a:spcBef>
              <a:spcAft>
                <a:spcPts val="600"/>
              </a:spcAft>
            </a:pPr>
            <a:r>
              <a:rPr lang="en-US" sz="2400" b="1" err="1">
                <a:solidFill>
                  <a:schemeClr val="accent1">
                    <a:lumMod val="50000"/>
                  </a:schemeClr>
                </a:solidFill>
                <a:latin typeface="Arial Narrow" panose="020B0606020202030204" pitchFamily="34" charset="0"/>
              </a:rPr>
              <a:t>isBaru</a:t>
            </a:r>
            <a:r>
              <a:rPr lang="en-US" sz="2400" b="1">
                <a:solidFill>
                  <a:schemeClr val="accent1">
                    <a:lumMod val="50000"/>
                  </a:schemeClr>
                </a:solidFill>
                <a:latin typeface="Arial Narrow" panose="020B0606020202030204" pitchFamily="34" charset="0"/>
              </a:rPr>
              <a:t>: La </a:t>
            </a:r>
            <a:r>
              <a:rPr lang="en-US" sz="2400" b="1" err="1">
                <a:solidFill>
                  <a:schemeClr val="accent1">
                    <a:lumMod val="50000"/>
                  </a:schemeClr>
                </a:solidFill>
                <a:latin typeface="Arial Narrow" panose="020B0606020202030204" pitchFamily="34" charset="0"/>
              </a:rPr>
              <a:t>importancia</a:t>
            </a:r>
            <a:r>
              <a:rPr lang="en-US" sz="2400" b="1">
                <a:solidFill>
                  <a:schemeClr val="accent1">
                    <a:lumMod val="50000"/>
                  </a:schemeClr>
                </a:solidFill>
                <a:latin typeface="Arial Narrow" panose="020B0606020202030204" pitchFamily="34" charset="0"/>
              </a:rPr>
              <a:t> de los </a:t>
            </a:r>
            <a:r>
              <a:rPr lang="en-US" sz="2400" b="1" err="1">
                <a:solidFill>
                  <a:schemeClr val="accent1">
                    <a:lumMod val="50000"/>
                  </a:schemeClr>
                </a:solidFill>
                <a:latin typeface="Arial Narrow" panose="020B0606020202030204" pitchFamily="34" charset="0"/>
              </a:rPr>
              <a:t>comportamientos</a:t>
            </a:r>
            <a:r>
              <a:rPr lang="en-US" sz="2400" b="1">
                <a:solidFill>
                  <a:schemeClr val="accent1">
                    <a:lumMod val="50000"/>
                  </a:schemeClr>
                </a:solidFill>
                <a:latin typeface="Arial Narrow" panose="020B0606020202030204" pitchFamily="34" charset="0"/>
              </a:rPr>
              <a:t> </a:t>
            </a:r>
            <a:r>
              <a:rPr lang="en-US" sz="2400" b="1" err="1">
                <a:solidFill>
                  <a:schemeClr val="accent1">
                    <a:lumMod val="50000"/>
                  </a:schemeClr>
                </a:solidFill>
                <a:latin typeface="Arial Narrow" panose="020B0606020202030204" pitchFamily="34" charset="0"/>
              </a:rPr>
              <a:t>sociales</a:t>
            </a:r>
            <a:r>
              <a:rPr lang="en-US" sz="2400" b="1">
                <a:solidFill>
                  <a:schemeClr val="accent1">
                    <a:lumMod val="50000"/>
                  </a:schemeClr>
                </a:solidFill>
                <a:latin typeface="Arial Narrow" panose="020B0606020202030204" pitchFamily="34" charset="0"/>
              </a:rPr>
              <a:t> </a:t>
            </a:r>
            <a:r>
              <a:rPr lang="en-US" sz="2400" b="1" err="1">
                <a:solidFill>
                  <a:schemeClr val="accent1">
                    <a:lumMod val="50000"/>
                  </a:schemeClr>
                </a:solidFill>
                <a:latin typeface="Arial Narrow" panose="020B0606020202030204" pitchFamily="34" charset="0"/>
              </a:rPr>
              <a:t>en</a:t>
            </a:r>
            <a:r>
              <a:rPr lang="en-US" sz="2400" b="1">
                <a:solidFill>
                  <a:schemeClr val="accent1">
                    <a:lumMod val="50000"/>
                  </a:schemeClr>
                </a:solidFill>
                <a:latin typeface="Arial Narrow" panose="020B0606020202030204" pitchFamily="34" charset="0"/>
              </a:rPr>
              <a:t> la </a:t>
            </a:r>
            <a:r>
              <a:rPr lang="en-US" sz="2400" b="1" err="1">
                <a:solidFill>
                  <a:schemeClr val="accent1">
                    <a:lumMod val="50000"/>
                  </a:schemeClr>
                </a:solidFill>
                <a:latin typeface="Arial Narrow" panose="020B0606020202030204" pitchFamily="34" charset="0"/>
              </a:rPr>
              <a:t>salud</a:t>
            </a:r>
            <a:r>
              <a:rPr lang="en-US" sz="2400" b="1">
                <a:solidFill>
                  <a:schemeClr val="accent1">
                    <a:lumMod val="50000"/>
                  </a:schemeClr>
                </a:solidFill>
                <a:latin typeface="Arial Narrow" panose="020B0606020202030204" pitchFamily="34" charset="0"/>
              </a:rPr>
              <a:t> de los </a:t>
            </a:r>
            <a:r>
              <a:rPr lang="en-US" sz="2400" b="1" err="1">
                <a:solidFill>
                  <a:schemeClr val="accent1">
                    <a:lumMod val="50000"/>
                  </a:schemeClr>
                </a:solidFill>
                <a:latin typeface="Arial Narrow" panose="020B0606020202030204" pitchFamily="34" charset="0"/>
              </a:rPr>
              <a:t>adolescentes</a:t>
            </a:r>
            <a:r>
              <a:rPr lang="en-US" sz="2400" b="1">
                <a:solidFill>
                  <a:schemeClr val="accent1">
                    <a:lumMod val="50000"/>
                  </a:schemeClr>
                </a:solidFill>
                <a:latin typeface="Arial Narrow" panose="020B0606020202030204" pitchFamily="34" charset="0"/>
              </a:rPr>
              <a:t> </a:t>
            </a:r>
            <a:r>
              <a:rPr lang="en-US" sz="2400" b="1" err="1">
                <a:solidFill>
                  <a:schemeClr val="accent1">
                    <a:lumMod val="50000"/>
                  </a:schemeClr>
                </a:solidFill>
                <a:latin typeface="Arial Narrow" panose="020B0606020202030204" pitchFamily="34" charset="0"/>
              </a:rPr>
              <a:t>en</a:t>
            </a:r>
            <a:r>
              <a:rPr lang="en-US" sz="2400" b="1">
                <a:solidFill>
                  <a:schemeClr val="accent1">
                    <a:lumMod val="50000"/>
                  </a:schemeClr>
                </a:solidFill>
                <a:latin typeface="Arial Narrow" panose="020B0606020202030204" pitchFamily="34" charset="0"/>
              </a:rPr>
              <a:t> zonas rurales de Colombia </a:t>
            </a:r>
          </a:p>
        </p:txBody>
      </p:sp>
      <p:sp>
        <p:nvSpPr>
          <p:cNvPr id="3" name="Marcador de contenido 2">
            <a:extLst>
              <a:ext uri="{FF2B5EF4-FFF2-40B4-BE49-F238E27FC236}">
                <a16:creationId xmlns:a16="http://schemas.microsoft.com/office/drawing/2014/main" id="{C9972878-87AA-488D-9AD3-7135D8EB0E4F}"/>
              </a:ext>
            </a:extLst>
          </p:cNvPr>
          <p:cNvSpPr>
            <a:spLocks noGrp="1"/>
          </p:cNvSpPr>
          <p:nvPr>
            <p:ph idx="1"/>
          </p:nvPr>
        </p:nvSpPr>
        <p:spPr>
          <a:xfrm>
            <a:off x="229363" y="1138222"/>
            <a:ext cx="10230293" cy="1437704"/>
          </a:xfrm>
        </p:spPr>
        <p:txBody>
          <a:bodyPr vert="horz" lIns="91440" tIns="45720" rIns="91440" bIns="45720" rtlCol="0">
            <a:normAutofit/>
          </a:bodyPr>
          <a:lstStyle/>
          <a:p>
            <a:r>
              <a:rPr lang="en-US" sz="1800" err="1"/>
              <a:t>Estudiar</a:t>
            </a:r>
            <a:r>
              <a:rPr lang="en-US" sz="1800"/>
              <a:t> </a:t>
            </a:r>
            <a:r>
              <a:rPr lang="en-US" sz="1800" err="1"/>
              <a:t>comportamientos</a:t>
            </a:r>
            <a:r>
              <a:rPr lang="en-US" sz="1800"/>
              <a:t> y </a:t>
            </a:r>
            <a:r>
              <a:rPr lang="en-US" sz="1800" err="1"/>
              <a:t>actitudes</a:t>
            </a:r>
            <a:r>
              <a:rPr lang="en-US" sz="1800"/>
              <a:t> </a:t>
            </a:r>
            <a:r>
              <a:rPr lang="en-US" sz="1800" err="1"/>
              <a:t>sociales</a:t>
            </a:r>
            <a:r>
              <a:rPr lang="en-US" sz="1800"/>
              <a:t> y de </a:t>
            </a:r>
            <a:r>
              <a:rPr lang="en-US" sz="1800" err="1"/>
              <a:t>salud</a:t>
            </a:r>
            <a:r>
              <a:rPr lang="en-US" sz="1800"/>
              <a:t> de </a:t>
            </a:r>
            <a:r>
              <a:rPr lang="en-US" sz="1800" err="1"/>
              <a:t>adolescentes</a:t>
            </a:r>
            <a:r>
              <a:rPr lang="en-US" sz="1800"/>
              <a:t> de Santana para </a:t>
            </a:r>
            <a:r>
              <a:rPr lang="en-US" sz="1800" err="1"/>
              <a:t>Informar</a:t>
            </a:r>
            <a:r>
              <a:rPr lang="en-US" sz="1800"/>
              <a:t> </a:t>
            </a:r>
            <a:r>
              <a:rPr lang="en-US" sz="1800" err="1"/>
              <a:t>intervenciones</a:t>
            </a:r>
            <a:r>
              <a:rPr lang="en-US" sz="1800"/>
              <a:t> </a:t>
            </a:r>
            <a:r>
              <a:rPr lang="en-US" sz="1800" err="1"/>
              <a:t>clínicas</a:t>
            </a:r>
            <a:r>
              <a:rPr lang="en-US" sz="1800"/>
              <a:t> y </a:t>
            </a:r>
            <a:r>
              <a:rPr lang="en-US" sz="1800" err="1"/>
              <a:t>educativas</a:t>
            </a:r>
            <a:r>
              <a:rPr lang="en-US" sz="1800"/>
              <a:t> y </a:t>
            </a:r>
            <a:r>
              <a:rPr lang="en-US" sz="1800" err="1"/>
              <a:t>política</a:t>
            </a:r>
            <a:r>
              <a:rPr lang="en-US" sz="1800"/>
              <a:t> publica. </a:t>
            </a:r>
          </a:p>
          <a:p>
            <a:r>
              <a:rPr lang="en-US" sz="1800" err="1"/>
              <a:t>Violencia</a:t>
            </a:r>
            <a:r>
              <a:rPr lang="en-US" sz="1800"/>
              <a:t>; </a:t>
            </a:r>
            <a:r>
              <a:rPr lang="en-US" sz="1800" err="1"/>
              <a:t>abuso</a:t>
            </a:r>
            <a:r>
              <a:rPr lang="en-US" sz="1800"/>
              <a:t> de </a:t>
            </a:r>
            <a:r>
              <a:rPr lang="en-US" sz="1800" err="1"/>
              <a:t>sustancias</a:t>
            </a:r>
            <a:r>
              <a:rPr lang="en-US" sz="1800"/>
              <a:t>; </a:t>
            </a:r>
            <a:r>
              <a:rPr lang="en-US" sz="1800" err="1"/>
              <a:t>salud</a:t>
            </a:r>
            <a:r>
              <a:rPr lang="en-US" sz="1800"/>
              <a:t> sexual, </a:t>
            </a:r>
            <a:r>
              <a:rPr lang="en-US" sz="1800" err="1"/>
              <a:t>reproductiva</a:t>
            </a:r>
            <a:r>
              <a:rPr lang="en-US" sz="1800"/>
              <a:t>, </a:t>
            </a:r>
            <a:r>
              <a:rPr lang="en-US" sz="1800" err="1"/>
              <a:t>fisica</a:t>
            </a:r>
            <a:r>
              <a:rPr lang="en-US" sz="1800"/>
              <a:t> y mental; </a:t>
            </a:r>
            <a:r>
              <a:rPr lang="en-US" sz="1800" err="1"/>
              <a:t>empoderamiento</a:t>
            </a:r>
            <a:r>
              <a:rPr lang="en-US" sz="1800"/>
              <a:t> y </a:t>
            </a:r>
            <a:r>
              <a:rPr lang="en-US" sz="1800" err="1"/>
              <a:t>ciudadania</a:t>
            </a:r>
            <a:r>
              <a:rPr lang="en-US" sz="1800"/>
              <a:t> y </a:t>
            </a:r>
            <a:r>
              <a:rPr lang="en-US" sz="1800" err="1"/>
              <a:t>actividad</a:t>
            </a:r>
            <a:r>
              <a:rPr lang="en-US" sz="1800"/>
              <a:t> </a:t>
            </a:r>
            <a:r>
              <a:rPr lang="en-US" sz="1800" err="1"/>
              <a:t>fisica</a:t>
            </a:r>
            <a:r>
              <a:rPr lang="en-US" sz="1800"/>
              <a:t>. </a:t>
            </a:r>
          </a:p>
        </p:txBody>
      </p:sp>
      <p:pic>
        <p:nvPicPr>
          <p:cNvPr id="5" name="Imagen 4">
            <a:extLst>
              <a:ext uri="{FF2B5EF4-FFF2-40B4-BE49-F238E27FC236}">
                <a16:creationId xmlns:a16="http://schemas.microsoft.com/office/drawing/2014/main" id="{659B6A6E-41CF-44AA-8736-136EF8F55C58}"/>
              </a:ext>
            </a:extLst>
          </p:cNvPr>
          <p:cNvPicPr>
            <a:picLocks noChangeAspect="1"/>
          </p:cNvPicPr>
          <p:nvPr/>
        </p:nvPicPr>
        <p:blipFill>
          <a:blip r:embed="rId3"/>
          <a:stretch>
            <a:fillRect/>
          </a:stretch>
        </p:blipFill>
        <p:spPr>
          <a:xfrm>
            <a:off x="11142433" y="182296"/>
            <a:ext cx="916645" cy="376141"/>
          </a:xfrm>
          <a:prstGeom prst="rect">
            <a:avLst/>
          </a:prstGeom>
        </p:spPr>
      </p:pic>
      <p:pic>
        <p:nvPicPr>
          <p:cNvPr id="6" name="Imagen 5">
            <a:extLst>
              <a:ext uri="{FF2B5EF4-FFF2-40B4-BE49-F238E27FC236}">
                <a16:creationId xmlns:a16="http://schemas.microsoft.com/office/drawing/2014/main" id="{CEC7E242-2641-4587-AD68-5990C924BA59}"/>
              </a:ext>
            </a:extLst>
          </p:cNvPr>
          <p:cNvPicPr>
            <a:picLocks noChangeAspect="1"/>
          </p:cNvPicPr>
          <p:nvPr/>
        </p:nvPicPr>
        <p:blipFill>
          <a:blip r:embed="rId4"/>
          <a:stretch>
            <a:fillRect/>
          </a:stretch>
        </p:blipFill>
        <p:spPr>
          <a:xfrm>
            <a:off x="9779241" y="182297"/>
            <a:ext cx="1174013" cy="376140"/>
          </a:xfrm>
          <a:prstGeom prst="rect">
            <a:avLst/>
          </a:prstGeom>
        </p:spPr>
      </p:pic>
      <p:pic>
        <p:nvPicPr>
          <p:cNvPr id="1032" name="Picture 8" descr="Resultado de imagen para florida international university logo">
            <a:extLst>
              <a:ext uri="{FF2B5EF4-FFF2-40B4-BE49-F238E27FC236}">
                <a16:creationId xmlns:a16="http://schemas.microsoft.com/office/drawing/2014/main" id="{6A08AAF7-7DC7-41B7-AFFE-7C5C67A8938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17448" y="607133"/>
            <a:ext cx="766614" cy="633226"/>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descr="Imagen que contiene cielo, cometa, volando, colorido&#10;&#10;Descripción generada automáticamente">
            <a:extLst>
              <a:ext uri="{FF2B5EF4-FFF2-40B4-BE49-F238E27FC236}">
                <a16:creationId xmlns:a16="http://schemas.microsoft.com/office/drawing/2014/main" id="{DF9D36FB-AB08-384D-8945-1F95D7043D3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90693" y="2902872"/>
            <a:ext cx="4369888" cy="3829084"/>
          </a:xfrm>
          <a:prstGeom prst="rect">
            <a:avLst/>
          </a:prstGeom>
        </p:spPr>
      </p:pic>
      <p:sp>
        <p:nvSpPr>
          <p:cNvPr id="2" name="Rectángulo 1">
            <a:extLst>
              <a:ext uri="{FF2B5EF4-FFF2-40B4-BE49-F238E27FC236}">
                <a16:creationId xmlns:a16="http://schemas.microsoft.com/office/drawing/2014/main" id="{8EA47F09-1432-8E46-8CA3-A32BAC063FBC}"/>
              </a:ext>
            </a:extLst>
          </p:cNvPr>
          <p:cNvSpPr/>
          <p:nvPr/>
        </p:nvSpPr>
        <p:spPr>
          <a:xfrm>
            <a:off x="278314" y="2705750"/>
            <a:ext cx="8481982" cy="338554"/>
          </a:xfrm>
          <a:prstGeom prst="rect">
            <a:avLst/>
          </a:prstGeom>
        </p:spPr>
        <p:txBody>
          <a:bodyPr wrap="square">
            <a:spAutoFit/>
          </a:bodyPr>
          <a:lstStyle/>
          <a:p>
            <a:r>
              <a:rPr lang="en-US" sz="1600"/>
              <a:t>¿Has </a:t>
            </a:r>
            <a:r>
              <a:rPr lang="en-US" sz="1600" err="1"/>
              <a:t>tomado</a:t>
            </a:r>
            <a:r>
              <a:rPr lang="en-US" sz="1600"/>
              <a:t> alcohol </a:t>
            </a:r>
            <a:r>
              <a:rPr lang="en-US" sz="1600" err="1"/>
              <a:t>alguna</a:t>
            </a:r>
            <a:r>
              <a:rPr lang="en-US" sz="1600"/>
              <a:t> </a:t>
            </a:r>
            <a:r>
              <a:rPr lang="en-US" sz="1600" err="1"/>
              <a:t>vez</a:t>
            </a:r>
            <a:r>
              <a:rPr lang="en-US" sz="1600"/>
              <a:t> (</a:t>
            </a:r>
            <a:r>
              <a:rPr lang="en-US" sz="1600" err="1"/>
              <a:t>exceptuando</a:t>
            </a:r>
            <a:r>
              <a:rPr lang="en-US" sz="1600"/>
              <a:t> </a:t>
            </a:r>
            <a:r>
              <a:rPr lang="en-US" sz="1600" err="1"/>
              <a:t>celebraciones</a:t>
            </a:r>
            <a:r>
              <a:rPr lang="en-US" sz="1600"/>
              <a:t> </a:t>
            </a:r>
            <a:r>
              <a:rPr lang="en-US" sz="1600" err="1"/>
              <a:t>religiosas</a:t>
            </a:r>
            <a:r>
              <a:rPr lang="en-US" sz="1600"/>
              <a:t>)?</a:t>
            </a:r>
            <a:endParaRPr lang="es-CO" sz="1600"/>
          </a:p>
        </p:txBody>
      </p:sp>
      <p:sp>
        <p:nvSpPr>
          <p:cNvPr id="15" name="Elipse 14">
            <a:extLst>
              <a:ext uri="{FF2B5EF4-FFF2-40B4-BE49-F238E27FC236}">
                <a16:creationId xmlns:a16="http://schemas.microsoft.com/office/drawing/2014/main" id="{0BABA7CF-7273-E543-B668-FC0D25E0C9B7}"/>
              </a:ext>
            </a:extLst>
          </p:cNvPr>
          <p:cNvSpPr/>
          <p:nvPr/>
        </p:nvSpPr>
        <p:spPr>
          <a:xfrm>
            <a:off x="4782292" y="5975826"/>
            <a:ext cx="219919" cy="21991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adroTexto 15">
            <a:extLst>
              <a:ext uri="{FF2B5EF4-FFF2-40B4-BE49-F238E27FC236}">
                <a16:creationId xmlns:a16="http://schemas.microsoft.com/office/drawing/2014/main" id="{BDD3404C-D488-8F4B-9D25-64622E239197}"/>
              </a:ext>
            </a:extLst>
          </p:cNvPr>
          <p:cNvSpPr txBox="1"/>
          <p:nvPr/>
        </p:nvSpPr>
        <p:spPr>
          <a:xfrm>
            <a:off x="5135376" y="5899738"/>
            <a:ext cx="1446230" cy="369332"/>
          </a:xfrm>
          <a:prstGeom prst="rect">
            <a:avLst/>
          </a:prstGeom>
          <a:noFill/>
        </p:spPr>
        <p:txBody>
          <a:bodyPr wrap="none" rtlCol="0">
            <a:spAutoFit/>
          </a:bodyPr>
          <a:lstStyle/>
          <a:p>
            <a:r>
              <a:rPr lang="en-US"/>
              <a:t>Null (43.03%)</a:t>
            </a:r>
          </a:p>
        </p:txBody>
      </p:sp>
      <p:sp>
        <p:nvSpPr>
          <p:cNvPr id="17" name="Elipse 16">
            <a:extLst>
              <a:ext uri="{FF2B5EF4-FFF2-40B4-BE49-F238E27FC236}">
                <a16:creationId xmlns:a16="http://schemas.microsoft.com/office/drawing/2014/main" id="{6814882C-2B09-9349-BBD7-1D1999D73718}"/>
              </a:ext>
            </a:extLst>
          </p:cNvPr>
          <p:cNvSpPr/>
          <p:nvPr/>
        </p:nvSpPr>
        <p:spPr>
          <a:xfrm>
            <a:off x="4772792" y="4433836"/>
            <a:ext cx="219919" cy="2199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adroTexto 17">
            <a:extLst>
              <a:ext uri="{FF2B5EF4-FFF2-40B4-BE49-F238E27FC236}">
                <a16:creationId xmlns:a16="http://schemas.microsoft.com/office/drawing/2014/main" id="{24A2037B-ED75-4A47-9343-033790AC55F6}"/>
              </a:ext>
            </a:extLst>
          </p:cNvPr>
          <p:cNvSpPr txBox="1"/>
          <p:nvPr/>
        </p:nvSpPr>
        <p:spPr>
          <a:xfrm>
            <a:off x="5125876" y="4357748"/>
            <a:ext cx="1228221" cy="369332"/>
          </a:xfrm>
          <a:prstGeom prst="rect">
            <a:avLst/>
          </a:prstGeom>
          <a:noFill/>
        </p:spPr>
        <p:txBody>
          <a:bodyPr wrap="none" rtlCol="0">
            <a:spAutoFit/>
          </a:bodyPr>
          <a:lstStyle/>
          <a:p>
            <a:r>
              <a:rPr lang="en-US"/>
              <a:t>Si (28.85%)</a:t>
            </a:r>
          </a:p>
        </p:txBody>
      </p:sp>
      <p:sp>
        <p:nvSpPr>
          <p:cNvPr id="19" name="Elipse 18">
            <a:extLst>
              <a:ext uri="{FF2B5EF4-FFF2-40B4-BE49-F238E27FC236}">
                <a16:creationId xmlns:a16="http://schemas.microsoft.com/office/drawing/2014/main" id="{FB69559B-CF72-AA44-B74C-9852436478AE}"/>
              </a:ext>
            </a:extLst>
          </p:cNvPr>
          <p:cNvSpPr/>
          <p:nvPr/>
        </p:nvSpPr>
        <p:spPr>
          <a:xfrm>
            <a:off x="4772792" y="4803168"/>
            <a:ext cx="219919" cy="219919"/>
          </a:xfrm>
          <a:prstGeom prst="ellipse">
            <a:avLst/>
          </a:prstGeom>
          <a:solidFill>
            <a:srgbClr val="2200FF"/>
          </a:solidFill>
          <a:ln>
            <a:solidFill>
              <a:srgbClr val="22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adroTexto 19">
            <a:extLst>
              <a:ext uri="{FF2B5EF4-FFF2-40B4-BE49-F238E27FC236}">
                <a16:creationId xmlns:a16="http://schemas.microsoft.com/office/drawing/2014/main" id="{22ACACE6-1701-D045-B8A8-4E4E7D760E80}"/>
              </a:ext>
            </a:extLst>
          </p:cNvPr>
          <p:cNvSpPr txBox="1"/>
          <p:nvPr/>
        </p:nvSpPr>
        <p:spPr>
          <a:xfrm>
            <a:off x="5125876" y="4727080"/>
            <a:ext cx="1340432" cy="369332"/>
          </a:xfrm>
          <a:prstGeom prst="rect">
            <a:avLst/>
          </a:prstGeom>
          <a:noFill/>
        </p:spPr>
        <p:txBody>
          <a:bodyPr wrap="none" rtlCol="0">
            <a:spAutoFit/>
          </a:bodyPr>
          <a:lstStyle/>
          <a:p>
            <a:r>
              <a:rPr lang="en-US"/>
              <a:t>No (23.72%)</a:t>
            </a:r>
          </a:p>
        </p:txBody>
      </p:sp>
      <p:sp>
        <p:nvSpPr>
          <p:cNvPr id="21" name="Elipse 20">
            <a:extLst>
              <a:ext uri="{FF2B5EF4-FFF2-40B4-BE49-F238E27FC236}">
                <a16:creationId xmlns:a16="http://schemas.microsoft.com/office/drawing/2014/main" id="{28626A42-826D-914E-95EA-0D83007F2D2C}"/>
              </a:ext>
            </a:extLst>
          </p:cNvPr>
          <p:cNvSpPr/>
          <p:nvPr/>
        </p:nvSpPr>
        <p:spPr>
          <a:xfrm>
            <a:off x="4772792" y="5172500"/>
            <a:ext cx="219919" cy="219919"/>
          </a:xfrm>
          <a:prstGeom prst="ellipse">
            <a:avLst/>
          </a:prstGeom>
          <a:solidFill>
            <a:srgbClr val="00E200"/>
          </a:solidFill>
          <a:ln>
            <a:solidFill>
              <a:srgbClr val="00E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adroTexto 21">
            <a:extLst>
              <a:ext uri="{FF2B5EF4-FFF2-40B4-BE49-F238E27FC236}">
                <a16:creationId xmlns:a16="http://schemas.microsoft.com/office/drawing/2014/main" id="{7ED62C35-215A-6148-8A63-BDFA6D41DE81}"/>
              </a:ext>
            </a:extLst>
          </p:cNvPr>
          <p:cNvSpPr txBox="1"/>
          <p:nvPr/>
        </p:nvSpPr>
        <p:spPr>
          <a:xfrm>
            <a:off x="5125876" y="5096412"/>
            <a:ext cx="1364476" cy="369332"/>
          </a:xfrm>
          <a:prstGeom prst="rect">
            <a:avLst/>
          </a:prstGeom>
          <a:noFill/>
        </p:spPr>
        <p:txBody>
          <a:bodyPr wrap="none" rtlCol="0">
            <a:spAutoFit/>
          </a:bodyPr>
          <a:lstStyle/>
          <a:p>
            <a:r>
              <a:rPr lang="en-US"/>
              <a:t>No </a:t>
            </a:r>
            <a:r>
              <a:rPr lang="en-US" err="1"/>
              <a:t>sé</a:t>
            </a:r>
            <a:r>
              <a:rPr lang="en-US"/>
              <a:t> (2.2%)</a:t>
            </a:r>
          </a:p>
        </p:txBody>
      </p:sp>
      <p:sp>
        <p:nvSpPr>
          <p:cNvPr id="23" name="Elipse 22">
            <a:extLst>
              <a:ext uri="{FF2B5EF4-FFF2-40B4-BE49-F238E27FC236}">
                <a16:creationId xmlns:a16="http://schemas.microsoft.com/office/drawing/2014/main" id="{31EEDEE2-28D5-5E45-97C2-6512642EFAF8}"/>
              </a:ext>
            </a:extLst>
          </p:cNvPr>
          <p:cNvSpPr/>
          <p:nvPr/>
        </p:nvSpPr>
        <p:spPr>
          <a:xfrm>
            <a:off x="4772792" y="5541832"/>
            <a:ext cx="219919" cy="219919"/>
          </a:xfrm>
          <a:prstGeom prst="ellipse">
            <a:avLst/>
          </a:prstGeom>
          <a:solidFill>
            <a:srgbClr val="E3D206"/>
          </a:solidFill>
          <a:ln>
            <a:solidFill>
              <a:srgbClr val="E3D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a:extLst>
              <a:ext uri="{FF2B5EF4-FFF2-40B4-BE49-F238E27FC236}">
                <a16:creationId xmlns:a16="http://schemas.microsoft.com/office/drawing/2014/main" id="{138BB847-2456-EF41-A0AB-6FD9E3D6180C}"/>
              </a:ext>
            </a:extLst>
          </p:cNvPr>
          <p:cNvSpPr txBox="1"/>
          <p:nvPr/>
        </p:nvSpPr>
        <p:spPr>
          <a:xfrm>
            <a:off x="5125876" y="5465744"/>
            <a:ext cx="2816092" cy="369332"/>
          </a:xfrm>
          <a:prstGeom prst="rect">
            <a:avLst/>
          </a:prstGeom>
          <a:noFill/>
        </p:spPr>
        <p:txBody>
          <a:bodyPr wrap="none" rtlCol="0">
            <a:spAutoFit/>
          </a:bodyPr>
          <a:lstStyle/>
          <a:p>
            <a:r>
              <a:rPr lang="en-US"/>
              <a:t>Me </a:t>
            </a:r>
            <a:r>
              <a:rPr lang="en-US" err="1"/>
              <a:t>niego</a:t>
            </a:r>
            <a:r>
              <a:rPr lang="en-US"/>
              <a:t> a </a:t>
            </a:r>
            <a:r>
              <a:rPr lang="en-US" err="1"/>
              <a:t>contestar</a:t>
            </a:r>
            <a:r>
              <a:rPr lang="en-US"/>
              <a:t> (2.2%)</a:t>
            </a:r>
          </a:p>
        </p:txBody>
      </p:sp>
      <p:pic>
        <p:nvPicPr>
          <p:cNvPr id="25" name="Imagen 24" descr="Imagen que contiene árbol, exterior, hierba, persona&#10;&#10;Descripción generada automáticamente">
            <a:extLst>
              <a:ext uri="{FF2B5EF4-FFF2-40B4-BE49-F238E27FC236}">
                <a16:creationId xmlns:a16="http://schemas.microsoft.com/office/drawing/2014/main" id="{F75FAAE1-2F5E-1C42-8EA9-9B9CDFAD9C1B}"/>
              </a:ext>
            </a:extLst>
          </p:cNvPr>
          <p:cNvPicPr>
            <a:picLocks noChangeAspect="1"/>
          </p:cNvPicPr>
          <p:nvPr/>
        </p:nvPicPr>
        <p:blipFill rotWithShape="1">
          <a:blip r:embed="rId7">
            <a:alphaModFix amt="85000"/>
          </a:blip>
          <a:srcRect l="13051" t="9545" r="15111" b="6685"/>
          <a:stretch/>
        </p:blipFill>
        <p:spPr>
          <a:xfrm>
            <a:off x="8441961" y="2460719"/>
            <a:ext cx="3522917" cy="3081113"/>
          </a:xfrm>
          <a:prstGeom prst="rect">
            <a:avLst/>
          </a:prstGeom>
        </p:spPr>
      </p:pic>
    </p:spTree>
    <p:extLst>
      <p:ext uri="{BB962C8B-B14F-4D97-AF65-F5344CB8AC3E}">
        <p14:creationId xmlns:p14="http://schemas.microsoft.com/office/powerpoint/2010/main" val="3771294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31130" y="4777716"/>
            <a:ext cx="9113810" cy="1143000"/>
          </a:xfrm>
        </p:spPr>
        <p:txBody>
          <a:bodyPr>
            <a:noAutofit/>
          </a:bodyPr>
          <a:lstStyle/>
          <a:p>
            <a:pPr>
              <a:lnSpc>
                <a:spcPct val="70000"/>
              </a:lnSpc>
            </a:pPr>
            <a:r>
              <a:rPr lang="en-US" sz="6400" cap="small" err="1">
                <a:solidFill>
                  <a:srgbClr val="71BE29"/>
                </a:solidFill>
                <a:latin typeface="Gill Sans Light"/>
                <a:cs typeface="Gill Sans Light"/>
              </a:rPr>
              <a:t>Diseño</a:t>
            </a:r>
            <a:endParaRPr lang="en-US" sz="6400" cap="small">
              <a:solidFill>
                <a:srgbClr val="71BE29"/>
              </a:solidFill>
              <a:latin typeface="Gill Sans Light"/>
              <a:cs typeface="Gill Sans Light"/>
            </a:endParaRPr>
          </a:p>
        </p:txBody>
      </p:sp>
      <p:sp>
        <p:nvSpPr>
          <p:cNvPr id="19" name="8 Elipse"/>
          <p:cNvSpPr/>
          <p:nvPr/>
        </p:nvSpPr>
        <p:spPr>
          <a:xfrm>
            <a:off x="7672349" y="3149256"/>
            <a:ext cx="384043" cy="387244"/>
          </a:xfrm>
          <a:prstGeom prst="ellipse">
            <a:avLst/>
          </a:prstGeom>
          <a:solidFill>
            <a:srgbClr val="77933C"/>
          </a:solidFill>
          <a:ln>
            <a:solidFill>
              <a:srgbClr val="7793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20" name="26 Elipse"/>
          <p:cNvSpPr/>
          <p:nvPr/>
        </p:nvSpPr>
        <p:spPr>
          <a:xfrm>
            <a:off x="6671812" y="2162860"/>
            <a:ext cx="384043" cy="387244"/>
          </a:xfrm>
          <a:prstGeom prst="ellipse">
            <a:avLst/>
          </a:prstGeom>
          <a:solidFill>
            <a:srgbClr val="77933C"/>
          </a:solidFill>
          <a:ln>
            <a:solidFill>
              <a:srgbClr val="7793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latin typeface="Gill Sans Light"/>
              <a:cs typeface="Gill Sans Light"/>
            </a:endParaRPr>
          </a:p>
        </p:txBody>
      </p:sp>
      <p:sp>
        <p:nvSpPr>
          <p:cNvPr id="21" name="27 Elipse"/>
          <p:cNvSpPr/>
          <p:nvPr/>
        </p:nvSpPr>
        <p:spPr>
          <a:xfrm>
            <a:off x="8692873" y="2884820"/>
            <a:ext cx="384043" cy="387244"/>
          </a:xfrm>
          <a:prstGeom prst="ellipse">
            <a:avLst/>
          </a:prstGeom>
          <a:solidFill>
            <a:srgbClr val="77933C"/>
          </a:solidFill>
          <a:ln>
            <a:solidFill>
              <a:srgbClr val="7793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22" name="28 Elipse"/>
          <p:cNvSpPr/>
          <p:nvPr/>
        </p:nvSpPr>
        <p:spPr>
          <a:xfrm>
            <a:off x="9634500" y="1307759"/>
            <a:ext cx="384043" cy="387244"/>
          </a:xfrm>
          <a:prstGeom prst="ellipse">
            <a:avLst/>
          </a:prstGeom>
          <a:solidFill>
            <a:srgbClr val="77933C"/>
          </a:solidFill>
          <a:ln>
            <a:solidFill>
              <a:srgbClr val="7793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23" name="29 Elipse"/>
          <p:cNvSpPr/>
          <p:nvPr/>
        </p:nvSpPr>
        <p:spPr>
          <a:xfrm>
            <a:off x="8295939" y="1883907"/>
            <a:ext cx="384043" cy="387244"/>
          </a:xfrm>
          <a:prstGeom prst="ellipse">
            <a:avLst/>
          </a:prstGeom>
          <a:solidFill>
            <a:srgbClr val="77933C"/>
          </a:solidFill>
          <a:ln>
            <a:solidFill>
              <a:srgbClr val="7793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24" name="30 Elipse"/>
          <p:cNvSpPr/>
          <p:nvPr/>
        </p:nvSpPr>
        <p:spPr>
          <a:xfrm>
            <a:off x="9631650" y="2162860"/>
            <a:ext cx="384043" cy="387244"/>
          </a:xfrm>
          <a:prstGeom prst="ellipse">
            <a:avLst/>
          </a:prstGeom>
          <a:solidFill>
            <a:srgbClr val="77933C"/>
          </a:solidFill>
          <a:ln>
            <a:solidFill>
              <a:srgbClr val="7793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25" name="31 Elipse"/>
          <p:cNvSpPr/>
          <p:nvPr/>
        </p:nvSpPr>
        <p:spPr>
          <a:xfrm>
            <a:off x="10820164" y="2175150"/>
            <a:ext cx="384043" cy="387244"/>
          </a:xfrm>
          <a:prstGeom prst="ellipse">
            <a:avLst/>
          </a:prstGeom>
          <a:solidFill>
            <a:srgbClr val="77933C"/>
          </a:solidFill>
          <a:ln>
            <a:solidFill>
              <a:srgbClr val="7793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26" name="32 Elipse"/>
          <p:cNvSpPr/>
          <p:nvPr/>
        </p:nvSpPr>
        <p:spPr>
          <a:xfrm>
            <a:off x="9881785" y="3003635"/>
            <a:ext cx="384043" cy="387244"/>
          </a:xfrm>
          <a:prstGeom prst="ellipse">
            <a:avLst/>
          </a:prstGeom>
          <a:solidFill>
            <a:srgbClr val="77933C"/>
          </a:solidFill>
          <a:ln>
            <a:solidFill>
              <a:srgbClr val="7793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cxnSp>
        <p:nvCxnSpPr>
          <p:cNvPr id="27" name="72 Conector recto"/>
          <p:cNvCxnSpPr>
            <a:endCxn id="26" idx="2"/>
          </p:cNvCxnSpPr>
          <p:nvPr/>
        </p:nvCxnSpPr>
        <p:spPr>
          <a:xfrm>
            <a:off x="9067885" y="3070338"/>
            <a:ext cx="813901" cy="126919"/>
          </a:xfrm>
          <a:prstGeom prst="line">
            <a:avLst/>
          </a:prstGeom>
          <a:ln w="38100" cmpd="sng">
            <a:solidFill>
              <a:srgbClr val="77933C"/>
            </a:solidFill>
          </a:ln>
          <a:effectLst/>
        </p:spPr>
        <p:style>
          <a:lnRef idx="2">
            <a:schemeClr val="accent3"/>
          </a:lnRef>
          <a:fillRef idx="0">
            <a:schemeClr val="accent3"/>
          </a:fillRef>
          <a:effectRef idx="1">
            <a:schemeClr val="accent3"/>
          </a:effectRef>
          <a:fontRef idx="minor">
            <a:schemeClr val="tx1"/>
          </a:fontRef>
        </p:style>
      </p:cxnSp>
      <p:cxnSp>
        <p:nvCxnSpPr>
          <p:cNvPr id="28" name="80 Conector recto"/>
          <p:cNvCxnSpPr>
            <a:endCxn id="24" idx="2"/>
          </p:cNvCxnSpPr>
          <p:nvPr/>
        </p:nvCxnSpPr>
        <p:spPr>
          <a:xfrm>
            <a:off x="8679981" y="2049052"/>
            <a:ext cx="951670" cy="307430"/>
          </a:xfrm>
          <a:prstGeom prst="line">
            <a:avLst/>
          </a:prstGeom>
          <a:ln w="38100" cmpd="sng">
            <a:solidFill>
              <a:srgbClr val="77933C"/>
            </a:solidFill>
          </a:ln>
          <a:effectLst/>
        </p:spPr>
        <p:style>
          <a:lnRef idx="2">
            <a:schemeClr val="accent3"/>
          </a:lnRef>
          <a:fillRef idx="0">
            <a:schemeClr val="accent3"/>
          </a:fillRef>
          <a:effectRef idx="1">
            <a:schemeClr val="accent3"/>
          </a:effectRef>
          <a:fontRef idx="minor">
            <a:schemeClr val="tx1"/>
          </a:fontRef>
        </p:style>
      </p:cxnSp>
      <p:cxnSp>
        <p:nvCxnSpPr>
          <p:cNvPr id="29" name="82 Conector recto"/>
          <p:cNvCxnSpPr>
            <a:stCxn id="20" idx="6"/>
            <a:endCxn id="23" idx="2"/>
          </p:cNvCxnSpPr>
          <p:nvPr/>
        </p:nvCxnSpPr>
        <p:spPr>
          <a:xfrm flipV="1">
            <a:off x="7055856" y="2077530"/>
            <a:ext cx="1240084" cy="278953"/>
          </a:xfrm>
          <a:prstGeom prst="line">
            <a:avLst/>
          </a:prstGeom>
          <a:ln w="38100" cmpd="sng">
            <a:solidFill>
              <a:srgbClr val="77933C"/>
            </a:solidFill>
          </a:ln>
          <a:effectLst/>
        </p:spPr>
        <p:style>
          <a:lnRef idx="2">
            <a:schemeClr val="accent3"/>
          </a:lnRef>
          <a:fillRef idx="0">
            <a:schemeClr val="accent3"/>
          </a:fillRef>
          <a:effectRef idx="1">
            <a:schemeClr val="accent3"/>
          </a:effectRef>
          <a:fontRef idx="minor">
            <a:schemeClr val="tx1"/>
          </a:fontRef>
        </p:style>
      </p:cxnSp>
      <p:cxnSp>
        <p:nvCxnSpPr>
          <p:cNvPr id="30" name="86 Conector recto"/>
          <p:cNvCxnSpPr>
            <a:stCxn id="20" idx="5"/>
            <a:endCxn id="19" idx="1"/>
          </p:cNvCxnSpPr>
          <p:nvPr/>
        </p:nvCxnSpPr>
        <p:spPr>
          <a:xfrm>
            <a:off x="6999615" y="2493393"/>
            <a:ext cx="728977" cy="712573"/>
          </a:xfrm>
          <a:prstGeom prst="line">
            <a:avLst/>
          </a:prstGeom>
          <a:ln w="38100" cmpd="sng">
            <a:solidFill>
              <a:srgbClr val="77933C"/>
            </a:solidFill>
          </a:ln>
          <a:effectLst/>
        </p:spPr>
        <p:style>
          <a:lnRef idx="2">
            <a:schemeClr val="accent3"/>
          </a:lnRef>
          <a:fillRef idx="0">
            <a:schemeClr val="accent3"/>
          </a:fillRef>
          <a:effectRef idx="1">
            <a:schemeClr val="accent3"/>
          </a:effectRef>
          <a:fontRef idx="minor">
            <a:schemeClr val="tx1"/>
          </a:fontRef>
        </p:style>
      </p:cxnSp>
      <p:cxnSp>
        <p:nvCxnSpPr>
          <p:cNvPr id="31" name="90 Conector recto"/>
          <p:cNvCxnSpPr>
            <a:stCxn id="23" idx="4"/>
            <a:endCxn id="19" idx="0"/>
          </p:cNvCxnSpPr>
          <p:nvPr/>
        </p:nvCxnSpPr>
        <p:spPr>
          <a:xfrm flipH="1">
            <a:off x="7864370" y="2271150"/>
            <a:ext cx="623590" cy="878105"/>
          </a:xfrm>
          <a:prstGeom prst="line">
            <a:avLst/>
          </a:prstGeom>
          <a:ln w="38100" cmpd="sng">
            <a:solidFill>
              <a:srgbClr val="77933C"/>
            </a:solidFill>
          </a:ln>
          <a:effectLst/>
        </p:spPr>
        <p:style>
          <a:lnRef idx="2">
            <a:schemeClr val="accent3"/>
          </a:lnRef>
          <a:fillRef idx="0">
            <a:schemeClr val="accent3"/>
          </a:fillRef>
          <a:effectRef idx="1">
            <a:schemeClr val="accent3"/>
          </a:effectRef>
          <a:fontRef idx="minor">
            <a:schemeClr val="tx1"/>
          </a:fontRef>
        </p:style>
      </p:cxnSp>
      <p:cxnSp>
        <p:nvCxnSpPr>
          <p:cNvPr id="32" name="96 Conector recto"/>
          <p:cNvCxnSpPr>
            <a:stCxn id="25" idx="1"/>
            <a:endCxn id="22" idx="5"/>
          </p:cNvCxnSpPr>
          <p:nvPr/>
        </p:nvCxnSpPr>
        <p:spPr>
          <a:xfrm flipH="1" flipV="1">
            <a:off x="9962302" y="1638292"/>
            <a:ext cx="914104" cy="593569"/>
          </a:xfrm>
          <a:prstGeom prst="line">
            <a:avLst/>
          </a:prstGeom>
          <a:ln w="38100" cmpd="sng">
            <a:solidFill>
              <a:srgbClr val="77933C"/>
            </a:solidFill>
          </a:ln>
          <a:effectLst/>
        </p:spPr>
        <p:style>
          <a:lnRef idx="2">
            <a:schemeClr val="accent3"/>
          </a:lnRef>
          <a:fillRef idx="0">
            <a:schemeClr val="accent3"/>
          </a:fillRef>
          <a:effectRef idx="1">
            <a:schemeClr val="accent3"/>
          </a:effectRef>
          <a:fontRef idx="minor">
            <a:schemeClr val="tx1"/>
          </a:fontRef>
        </p:style>
      </p:cxnSp>
      <p:cxnSp>
        <p:nvCxnSpPr>
          <p:cNvPr id="33" name="103 Conector recto"/>
          <p:cNvCxnSpPr>
            <a:stCxn id="24" idx="0"/>
            <a:endCxn id="22" idx="4"/>
          </p:cNvCxnSpPr>
          <p:nvPr/>
        </p:nvCxnSpPr>
        <p:spPr>
          <a:xfrm flipV="1">
            <a:off x="9823673" y="1695003"/>
            <a:ext cx="2849" cy="467857"/>
          </a:xfrm>
          <a:prstGeom prst="line">
            <a:avLst/>
          </a:prstGeom>
          <a:ln w="38100" cmpd="sng">
            <a:solidFill>
              <a:srgbClr val="77933C"/>
            </a:solidFill>
          </a:ln>
          <a:effectLst/>
        </p:spPr>
        <p:style>
          <a:lnRef idx="2">
            <a:schemeClr val="accent3"/>
          </a:lnRef>
          <a:fillRef idx="0">
            <a:schemeClr val="accent3"/>
          </a:fillRef>
          <a:effectRef idx="1">
            <a:schemeClr val="accent3"/>
          </a:effectRef>
          <a:fontRef idx="minor">
            <a:schemeClr val="tx1"/>
          </a:fontRef>
        </p:style>
      </p:cxnSp>
      <p:cxnSp>
        <p:nvCxnSpPr>
          <p:cNvPr id="34" name="106 Conector recto"/>
          <p:cNvCxnSpPr>
            <a:stCxn id="26" idx="0"/>
            <a:endCxn id="24" idx="4"/>
          </p:cNvCxnSpPr>
          <p:nvPr/>
        </p:nvCxnSpPr>
        <p:spPr>
          <a:xfrm flipH="1" flipV="1">
            <a:off x="9823673" y="2550103"/>
            <a:ext cx="250135" cy="453530"/>
          </a:xfrm>
          <a:prstGeom prst="line">
            <a:avLst/>
          </a:prstGeom>
          <a:ln w="38100" cmpd="sng">
            <a:solidFill>
              <a:srgbClr val="77933C"/>
            </a:solidFill>
          </a:ln>
          <a:effectLst/>
        </p:spPr>
        <p:style>
          <a:lnRef idx="2">
            <a:schemeClr val="accent3"/>
          </a:lnRef>
          <a:fillRef idx="0">
            <a:schemeClr val="accent3"/>
          </a:fillRef>
          <a:effectRef idx="1">
            <a:schemeClr val="accent3"/>
          </a:effectRef>
          <a:fontRef idx="minor">
            <a:schemeClr val="tx1"/>
          </a:fontRef>
        </p:style>
      </p:cxnSp>
      <p:sp>
        <p:nvSpPr>
          <p:cNvPr id="35" name="Double Bracket 34"/>
          <p:cNvSpPr/>
          <p:nvPr/>
        </p:nvSpPr>
        <p:spPr>
          <a:xfrm>
            <a:off x="519346" y="3898209"/>
            <a:ext cx="8755400" cy="2524979"/>
          </a:xfrm>
          <a:prstGeom prst="bracketPair">
            <a:avLst>
              <a:gd name="adj" fmla="val 18188"/>
            </a:avLst>
          </a:prstGeom>
          <a:noFill/>
          <a:ln w="76200" cmpd="sng">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38" name="Rectángulo 37">
            <a:extLst>
              <a:ext uri="{FF2B5EF4-FFF2-40B4-BE49-F238E27FC236}">
                <a16:creationId xmlns:a16="http://schemas.microsoft.com/office/drawing/2014/main" id="{BCBF0446-B82A-6E4F-A446-BE68EC2BFFC7}"/>
              </a:ext>
            </a:extLst>
          </p:cNvPr>
          <p:cNvSpPr/>
          <p:nvPr/>
        </p:nvSpPr>
        <p:spPr>
          <a:xfrm>
            <a:off x="0" y="6476357"/>
            <a:ext cx="1462260" cy="273280"/>
          </a:xfrm>
          <a:prstGeom prst="rect">
            <a:avLst/>
          </a:prstGeom>
        </p:spPr>
        <p:txBody>
          <a:bodyPr wrap="none">
            <a:spAutoFit/>
          </a:bodyPr>
          <a:lstStyle/>
          <a:p>
            <a:pPr>
              <a:lnSpc>
                <a:spcPct val="70000"/>
              </a:lnSpc>
            </a:pPr>
            <a:r>
              <a:rPr lang="es-CO" sz="1600" b="1">
                <a:solidFill>
                  <a:schemeClr val="bg1"/>
                </a:solidFill>
                <a:latin typeface="Gill Sans Light"/>
                <a:cs typeface="Gill Sans Light"/>
              </a:rPr>
              <a:t>@FelipeMontesJ</a:t>
            </a:r>
            <a:endParaRPr lang="es-CO" sz="1600">
              <a:solidFill>
                <a:schemeClr val="bg1"/>
              </a:solidFill>
              <a:latin typeface="Gill Sans Light"/>
              <a:cs typeface="Gill Sans Light"/>
            </a:endParaRPr>
          </a:p>
        </p:txBody>
      </p:sp>
      <p:sp>
        <p:nvSpPr>
          <p:cNvPr id="39" name="Rectángulo 38">
            <a:extLst>
              <a:ext uri="{FF2B5EF4-FFF2-40B4-BE49-F238E27FC236}">
                <a16:creationId xmlns:a16="http://schemas.microsoft.com/office/drawing/2014/main" id="{39F39751-2A85-0E44-A5EB-B03E12D7A27E}"/>
              </a:ext>
            </a:extLst>
          </p:cNvPr>
          <p:cNvSpPr/>
          <p:nvPr/>
        </p:nvSpPr>
        <p:spPr>
          <a:xfrm>
            <a:off x="203201" y="6592474"/>
            <a:ext cx="1462260" cy="273280"/>
          </a:xfrm>
          <a:prstGeom prst="rect">
            <a:avLst/>
          </a:prstGeom>
        </p:spPr>
        <p:txBody>
          <a:bodyPr wrap="none">
            <a:spAutoFit/>
          </a:bodyPr>
          <a:lstStyle/>
          <a:p>
            <a:pPr>
              <a:lnSpc>
                <a:spcPct val="70000"/>
              </a:lnSpc>
            </a:pPr>
            <a:r>
              <a:rPr lang="es-CO" sz="1600" b="1">
                <a:solidFill>
                  <a:schemeClr val="bg1">
                    <a:lumMod val="50000"/>
                  </a:schemeClr>
                </a:solidFill>
                <a:latin typeface="Gill Sans Light"/>
                <a:cs typeface="Gill Sans Light"/>
              </a:rPr>
              <a:t>@FelipeMontesJ</a:t>
            </a:r>
            <a:endParaRPr lang="es-CO" sz="1600">
              <a:solidFill>
                <a:schemeClr val="bg1">
                  <a:lumMod val="50000"/>
                </a:schemeClr>
              </a:solidFill>
              <a:latin typeface="Gill Sans Light"/>
              <a:cs typeface="Gill Sans Light"/>
            </a:endParaRPr>
          </a:p>
        </p:txBody>
      </p:sp>
      <p:grpSp>
        <p:nvGrpSpPr>
          <p:cNvPr id="37" name="Grupo 36">
            <a:extLst>
              <a:ext uri="{FF2B5EF4-FFF2-40B4-BE49-F238E27FC236}">
                <a16:creationId xmlns:a16="http://schemas.microsoft.com/office/drawing/2014/main" id="{ED2B5BD8-7946-A540-A5DD-22905E5E62DF}"/>
              </a:ext>
            </a:extLst>
          </p:cNvPr>
          <p:cNvGrpSpPr/>
          <p:nvPr/>
        </p:nvGrpSpPr>
        <p:grpSpPr>
          <a:xfrm>
            <a:off x="9274746" y="6275322"/>
            <a:ext cx="2880320" cy="625474"/>
            <a:chOff x="6960096" y="110775"/>
            <a:chExt cx="5017249" cy="1079500"/>
          </a:xfrm>
        </p:grpSpPr>
        <p:pic>
          <p:nvPicPr>
            <p:cNvPr id="40" name="Imagen 39">
              <a:extLst>
                <a:ext uri="{FF2B5EF4-FFF2-40B4-BE49-F238E27FC236}">
                  <a16:creationId xmlns:a16="http://schemas.microsoft.com/office/drawing/2014/main" id="{607C8B28-A12D-484F-8E06-3D545A6E5410}"/>
                </a:ext>
              </a:extLst>
            </p:cNvPr>
            <p:cNvPicPr>
              <a:picLocks noChangeAspect="1"/>
            </p:cNvPicPr>
            <p:nvPr/>
          </p:nvPicPr>
          <p:blipFill>
            <a:blip r:embed="rId2"/>
            <a:stretch>
              <a:fillRect/>
            </a:stretch>
          </p:blipFill>
          <p:spPr>
            <a:xfrm>
              <a:off x="9624392" y="199905"/>
              <a:ext cx="2352953" cy="869569"/>
            </a:xfrm>
            <a:prstGeom prst="rect">
              <a:avLst/>
            </a:prstGeom>
          </p:spPr>
        </p:pic>
        <p:pic>
          <p:nvPicPr>
            <p:cNvPr id="41" name="Imagen 40">
              <a:extLst>
                <a:ext uri="{FF2B5EF4-FFF2-40B4-BE49-F238E27FC236}">
                  <a16:creationId xmlns:a16="http://schemas.microsoft.com/office/drawing/2014/main" id="{17F2167A-DE71-F745-BCEE-866DB7385C8C}"/>
                </a:ext>
              </a:extLst>
            </p:cNvPr>
            <p:cNvPicPr>
              <a:picLocks noChangeAspect="1"/>
            </p:cNvPicPr>
            <p:nvPr/>
          </p:nvPicPr>
          <p:blipFill rotWithShape="1">
            <a:blip r:embed="rId3"/>
            <a:srcRect r="53214"/>
            <a:stretch/>
          </p:blipFill>
          <p:spPr>
            <a:xfrm>
              <a:off x="6960096" y="110775"/>
              <a:ext cx="2352952" cy="1079500"/>
            </a:xfrm>
            <a:prstGeom prst="rect">
              <a:avLst/>
            </a:prstGeom>
          </p:spPr>
        </p:pic>
      </p:grpSp>
    </p:spTree>
    <p:extLst>
      <p:ext uri="{BB962C8B-B14F-4D97-AF65-F5344CB8AC3E}">
        <p14:creationId xmlns:p14="http://schemas.microsoft.com/office/powerpoint/2010/main" val="6483220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animEffect transition="in" filter="fade">
                                      <p:cBhvr>
                                        <p:cTn id="29" dur="500"/>
                                        <p:tgtEl>
                                          <p:spTgt spid="23"/>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childTnLst>
                                </p:cTn>
                              </p:par>
                              <p:par>
                                <p:cTn id="45" presetID="22" presetClass="entr" presetSubtype="4" fill="hold" nodeType="withEffect">
                                  <p:stCondLst>
                                    <p:cond delay="10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par>
                                <p:cTn id="48" presetID="22" presetClass="entr" presetSubtype="4" fill="hold" nodeType="withEffect">
                                  <p:stCondLst>
                                    <p:cond delay="200"/>
                                  </p:stCondLst>
                                  <p:childTnLst>
                                    <p:set>
                                      <p:cBhvr>
                                        <p:cTn id="49" dur="1" fill="hold">
                                          <p:stCondLst>
                                            <p:cond delay="0"/>
                                          </p:stCondLst>
                                        </p:cTn>
                                        <p:tgtEl>
                                          <p:spTgt spid="28"/>
                                        </p:tgtEl>
                                        <p:attrNameLst>
                                          <p:attrName>style.visibility</p:attrName>
                                        </p:attrNameLst>
                                      </p:cBhvr>
                                      <p:to>
                                        <p:strVal val="visible"/>
                                      </p:to>
                                    </p:set>
                                    <p:animEffect transition="in" filter="wipe(down)">
                                      <p:cBhvr>
                                        <p:cTn id="50" dur="500"/>
                                        <p:tgtEl>
                                          <p:spTgt spid="28"/>
                                        </p:tgtEl>
                                      </p:cBhvr>
                                    </p:animEffect>
                                  </p:childTnLst>
                                </p:cTn>
                              </p:par>
                              <p:par>
                                <p:cTn id="51" presetID="22" presetClass="entr" presetSubtype="4" fill="hold" nodeType="withEffect">
                                  <p:stCondLst>
                                    <p:cond delay="100"/>
                                  </p:stCondLst>
                                  <p:childTnLst>
                                    <p:set>
                                      <p:cBhvr>
                                        <p:cTn id="52" dur="1" fill="hold">
                                          <p:stCondLst>
                                            <p:cond delay="0"/>
                                          </p:stCondLst>
                                        </p:cTn>
                                        <p:tgtEl>
                                          <p:spTgt spid="29"/>
                                        </p:tgtEl>
                                        <p:attrNameLst>
                                          <p:attrName>style.visibility</p:attrName>
                                        </p:attrNameLst>
                                      </p:cBhvr>
                                      <p:to>
                                        <p:strVal val="visible"/>
                                      </p:to>
                                    </p:set>
                                    <p:animEffect transition="in" filter="wipe(down)">
                                      <p:cBhvr>
                                        <p:cTn id="53" dur="500"/>
                                        <p:tgtEl>
                                          <p:spTgt spid="29"/>
                                        </p:tgtEl>
                                      </p:cBhvr>
                                    </p:animEffect>
                                  </p:childTnLst>
                                </p:cTn>
                              </p:par>
                              <p:par>
                                <p:cTn id="54" presetID="22" presetClass="entr" presetSubtype="4" fill="hold" nodeType="withEffect">
                                  <p:stCondLst>
                                    <p:cond delay="100"/>
                                  </p:stCondLst>
                                  <p:childTnLst>
                                    <p:set>
                                      <p:cBhvr>
                                        <p:cTn id="55" dur="1" fill="hold">
                                          <p:stCondLst>
                                            <p:cond delay="0"/>
                                          </p:stCondLst>
                                        </p:cTn>
                                        <p:tgtEl>
                                          <p:spTgt spid="30"/>
                                        </p:tgtEl>
                                        <p:attrNameLst>
                                          <p:attrName>style.visibility</p:attrName>
                                        </p:attrNameLst>
                                      </p:cBhvr>
                                      <p:to>
                                        <p:strVal val="visible"/>
                                      </p:to>
                                    </p:set>
                                    <p:animEffect transition="in" filter="wipe(down)">
                                      <p:cBhvr>
                                        <p:cTn id="56" dur="500"/>
                                        <p:tgtEl>
                                          <p:spTgt spid="30"/>
                                        </p:tgtEl>
                                      </p:cBhvr>
                                    </p:animEffect>
                                  </p:childTnLst>
                                </p:cTn>
                              </p:par>
                              <p:par>
                                <p:cTn id="57" presetID="22" presetClass="entr" presetSubtype="4" fill="hold" nodeType="withEffect">
                                  <p:stCondLst>
                                    <p:cond delay="20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nodeType="withEffect">
                                  <p:stCondLst>
                                    <p:cond delay="10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100"/>
                                  </p:stCondLst>
                                  <p:childTnLst>
                                    <p:set>
                                      <p:cBhvr>
                                        <p:cTn id="64" dur="1" fill="hold">
                                          <p:stCondLst>
                                            <p:cond delay="0"/>
                                          </p:stCondLst>
                                        </p:cTn>
                                        <p:tgtEl>
                                          <p:spTgt spid="33"/>
                                        </p:tgtEl>
                                        <p:attrNameLst>
                                          <p:attrName>style.visibility</p:attrName>
                                        </p:attrNameLst>
                                      </p:cBhvr>
                                      <p:to>
                                        <p:strVal val="visible"/>
                                      </p:to>
                                    </p:set>
                                    <p:animEffect transition="in" filter="wipe(down)">
                                      <p:cBhvr>
                                        <p:cTn id="65" dur="500"/>
                                        <p:tgtEl>
                                          <p:spTgt spid="33"/>
                                        </p:tgtEl>
                                      </p:cBhvr>
                                    </p:animEffect>
                                  </p:childTnLst>
                                </p:cTn>
                              </p:par>
                              <p:par>
                                <p:cTn id="66" presetID="22" presetClass="entr" presetSubtype="4" fill="hold" nodeType="withEffect">
                                  <p:stCondLst>
                                    <p:cond delay="200"/>
                                  </p:stCondLst>
                                  <p:childTnLst>
                                    <p:set>
                                      <p:cBhvr>
                                        <p:cTn id="67" dur="1" fill="hold">
                                          <p:stCondLst>
                                            <p:cond delay="0"/>
                                          </p:stCondLst>
                                        </p:cTn>
                                        <p:tgtEl>
                                          <p:spTgt spid="34"/>
                                        </p:tgtEl>
                                        <p:attrNameLst>
                                          <p:attrName>style.visibility</p:attrName>
                                        </p:attrNameLst>
                                      </p:cBhvr>
                                      <p:to>
                                        <p:strVal val="visible"/>
                                      </p:to>
                                    </p:set>
                                    <p:animEffect transition="in" filter="wipe(down)">
                                      <p:cBhvr>
                                        <p:cTn id="6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p:cNvSpPr txBox="1"/>
          <p:nvPr/>
        </p:nvSpPr>
        <p:spPr>
          <a:xfrm>
            <a:off x="479377" y="376827"/>
            <a:ext cx="9236855" cy="461665"/>
          </a:xfrm>
          <a:prstGeom prst="rect">
            <a:avLst/>
          </a:prstGeom>
          <a:noFill/>
        </p:spPr>
        <p:txBody>
          <a:bodyPr wrap="square" rtlCol="0">
            <a:spAutoFit/>
          </a:bodyPr>
          <a:lstStyle/>
          <a:p>
            <a:pPr defTabSz="457182"/>
            <a:r>
              <a:rPr lang="es-CO" sz="2400" b="1">
                <a:solidFill>
                  <a:srgbClr val="4472C4">
                    <a:lumMod val="50000"/>
                  </a:srgbClr>
                </a:solidFill>
                <a:latin typeface="Arial Narrow" panose="020B0606020202030204" pitchFamily="34" charset="0"/>
              </a:rPr>
              <a:t>Estrategias para identificar nodos semilla para inicializar una intervención </a:t>
            </a:r>
            <a:endParaRPr lang="es-CO" sz="2400">
              <a:solidFill>
                <a:srgbClr val="4472C4">
                  <a:lumMod val="50000"/>
                </a:srgbClr>
              </a:solidFill>
              <a:latin typeface="Arial Narrow" panose="020B0606020202030204" pitchFamily="34" charset="0"/>
            </a:endParaRPr>
          </a:p>
        </p:txBody>
      </p:sp>
      <p:pic>
        <p:nvPicPr>
          <p:cNvPr id="6" name="Imagen 5">
            <a:extLst>
              <a:ext uri="{FF2B5EF4-FFF2-40B4-BE49-F238E27FC236}">
                <a16:creationId xmlns:a16="http://schemas.microsoft.com/office/drawing/2014/main" id="{CEC7E242-2641-4587-AD68-5990C924BA59}"/>
              </a:ext>
            </a:extLst>
          </p:cNvPr>
          <p:cNvPicPr>
            <a:picLocks noChangeAspect="1"/>
          </p:cNvPicPr>
          <p:nvPr/>
        </p:nvPicPr>
        <p:blipFill>
          <a:blip r:embed="rId2"/>
          <a:stretch>
            <a:fillRect/>
          </a:stretch>
        </p:blipFill>
        <p:spPr>
          <a:xfrm>
            <a:off x="9791773" y="299166"/>
            <a:ext cx="1174013" cy="376140"/>
          </a:xfrm>
          <a:prstGeom prst="rect">
            <a:avLst/>
          </a:prstGeom>
        </p:spPr>
      </p:pic>
      <p:pic>
        <p:nvPicPr>
          <p:cNvPr id="8" name="Imagen 7">
            <a:extLst>
              <a:ext uri="{FF2B5EF4-FFF2-40B4-BE49-F238E27FC236}">
                <a16:creationId xmlns:a16="http://schemas.microsoft.com/office/drawing/2014/main" id="{0A05A3B8-9E3E-4AE4-A1ED-3C125D574CD1}"/>
              </a:ext>
            </a:extLst>
          </p:cNvPr>
          <p:cNvPicPr>
            <a:picLocks noChangeAspect="1"/>
          </p:cNvPicPr>
          <p:nvPr/>
        </p:nvPicPr>
        <p:blipFill>
          <a:blip r:embed="rId3"/>
          <a:stretch>
            <a:fillRect/>
          </a:stretch>
        </p:blipFill>
        <p:spPr>
          <a:xfrm>
            <a:off x="997769" y="1568865"/>
            <a:ext cx="4484968" cy="4869394"/>
          </a:xfrm>
          <a:prstGeom prst="rect">
            <a:avLst/>
          </a:prstGeom>
        </p:spPr>
      </p:pic>
      <p:pic>
        <p:nvPicPr>
          <p:cNvPr id="10" name="Imagen 9">
            <a:extLst>
              <a:ext uri="{FF2B5EF4-FFF2-40B4-BE49-F238E27FC236}">
                <a16:creationId xmlns:a16="http://schemas.microsoft.com/office/drawing/2014/main" id="{8F9E654A-6621-4A2F-8A36-414D3F88E3C8}"/>
              </a:ext>
            </a:extLst>
          </p:cNvPr>
          <p:cNvPicPr>
            <a:picLocks noChangeAspect="1"/>
          </p:cNvPicPr>
          <p:nvPr/>
        </p:nvPicPr>
        <p:blipFill>
          <a:blip r:embed="rId4"/>
          <a:stretch>
            <a:fillRect/>
          </a:stretch>
        </p:blipFill>
        <p:spPr>
          <a:xfrm>
            <a:off x="6012632" y="3245063"/>
            <a:ext cx="5181600" cy="3495676"/>
          </a:xfrm>
          <a:prstGeom prst="rect">
            <a:avLst/>
          </a:prstGeom>
        </p:spPr>
      </p:pic>
      <p:pic>
        <p:nvPicPr>
          <p:cNvPr id="14" name="Imagen 13">
            <a:extLst>
              <a:ext uri="{FF2B5EF4-FFF2-40B4-BE49-F238E27FC236}">
                <a16:creationId xmlns:a16="http://schemas.microsoft.com/office/drawing/2014/main" id="{285C0D56-8AA9-4A22-9EC9-EDDC674D1E0F}"/>
              </a:ext>
            </a:extLst>
          </p:cNvPr>
          <p:cNvPicPr>
            <a:picLocks noChangeAspect="1"/>
          </p:cNvPicPr>
          <p:nvPr/>
        </p:nvPicPr>
        <p:blipFill>
          <a:blip r:embed="rId5"/>
          <a:stretch>
            <a:fillRect/>
          </a:stretch>
        </p:blipFill>
        <p:spPr>
          <a:xfrm>
            <a:off x="5482735" y="1526159"/>
            <a:ext cx="6477000" cy="1390650"/>
          </a:xfrm>
          <a:prstGeom prst="rect">
            <a:avLst/>
          </a:prstGeom>
        </p:spPr>
      </p:pic>
      <p:sp>
        <p:nvSpPr>
          <p:cNvPr id="15" name="Rectángulo 14">
            <a:extLst>
              <a:ext uri="{FF2B5EF4-FFF2-40B4-BE49-F238E27FC236}">
                <a16:creationId xmlns:a16="http://schemas.microsoft.com/office/drawing/2014/main" id="{CC4F6A12-1268-44C0-A98F-BBAE751A5D30}"/>
              </a:ext>
            </a:extLst>
          </p:cNvPr>
          <p:cNvSpPr/>
          <p:nvPr/>
        </p:nvSpPr>
        <p:spPr>
          <a:xfrm>
            <a:off x="997769" y="1119511"/>
            <a:ext cx="1108252" cy="369332"/>
          </a:xfrm>
          <a:prstGeom prst="rect">
            <a:avLst/>
          </a:prstGeom>
        </p:spPr>
        <p:txBody>
          <a:bodyPr wrap="none">
            <a:spAutoFit/>
          </a:bodyPr>
          <a:lstStyle/>
          <a:p>
            <a:pPr defTabSz="457182"/>
            <a:r>
              <a:rPr lang="es-CO" err="1">
                <a:solidFill>
                  <a:prstClr val="black"/>
                </a:solidFill>
                <a:latin typeface="Calibri" panose="020F0502020204030204"/>
              </a:rPr>
              <a:t>Strategies</a:t>
            </a:r>
            <a:endParaRPr lang="es-CO">
              <a:solidFill>
                <a:prstClr val="black"/>
              </a:solidFill>
              <a:latin typeface="Calibri" panose="020F0502020204030204"/>
            </a:endParaRPr>
          </a:p>
        </p:txBody>
      </p:sp>
      <p:sp>
        <p:nvSpPr>
          <p:cNvPr id="18" name="Rectángulo 17">
            <a:extLst>
              <a:ext uri="{FF2B5EF4-FFF2-40B4-BE49-F238E27FC236}">
                <a16:creationId xmlns:a16="http://schemas.microsoft.com/office/drawing/2014/main" id="{069AA551-5E63-44D0-9A93-D12C29810FD9}"/>
              </a:ext>
            </a:extLst>
          </p:cNvPr>
          <p:cNvSpPr/>
          <p:nvPr/>
        </p:nvSpPr>
        <p:spPr>
          <a:xfrm>
            <a:off x="5622851" y="1119511"/>
            <a:ext cx="2016899" cy="369332"/>
          </a:xfrm>
          <a:prstGeom prst="rect">
            <a:avLst/>
          </a:prstGeom>
        </p:spPr>
        <p:txBody>
          <a:bodyPr wrap="none">
            <a:spAutoFit/>
          </a:bodyPr>
          <a:lstStyle/>
          <a:p>
            <a:pPr defTabSz="457182"/>
            <a:r>
              <a:rPr lang="es-CO">
                <a:solidFill>
                  <a:prstClr val="black"/>
                </a:solidFill>
                <a:latin typeface="Calibri" panose="020F0502020204030204"/>
              </a:rPr>
              <a:t>Networks </a:t>
            </a:r>
            <a:r>
              <a:rPr lang="es-CO" err="1">
                <a:solidFill>
                  <a:prstClr val="black"/>
                </a:solidFill>
                <a:latin typeface="Calibri" panose="020F0502020204030204"/>
              </a:rPr>
              <a:t>Examples</a:t>
            </a:r>
            <a:endParaRPr lang="es-CO">
              <a:solidFill>
                <a:prstClr val="black"/>
              </a:solidFill>
              <a:latin typeface="Calibri" panose="020F0502020204030204"/>
            </a:endParaRPr>
          </a:p>
        </p:txBody>
      </p:sp>
      <p:sp>
        <p:nvSpPr>
          <p:cNvPr id="19" name="Rectángulo 18">
            <a:extLst>
              <a:ext uri="{FF2B5EF4-FFF2-40B4-BE49-F238E27FC236}">
                <a16:creationId xmlns:a16="http://schemas.microsoft.com/office/drawing/2014/main" id="{36ADF68D-A0EF-405B-9C77-4390503314D2}"/>
              </a:ext>
            </a:extLst>
          </p:cNvPr>
          <p:cNvSpPr/>
          <p:nvPr/>
        </p:nvSpPr>
        <p:spPr>
          <a:xfrm>
            <a:off x="5622851" y="2957887"/>
            <a:ext cx="852285" cy="369332"/>
          </a:xfrm>
          <a:prstGeom prst="rect">
            <a:avLst/>
          </a:prstGeom>
        </p:spPr>
        <p:txBody>
          <a:bodyPr wrap="none">
            <a:spAutoFit/>
          </a:bodyPr>
          <a:lstStyle/>
          <a:p>
            <a:pPr defTabSz="457182"/>
            <a:r>
              <a:rPr lang="es-CO" err="1">
                <a:solidFill>
                  <a:prstClr val="black"/>
                </a:solidFill>
                <a:latin typeface="Calibri" panose="020F0502020204030204"/>
              </a:rPr>
              <a:t>Results</a:t>
            </a:r>
            <a:endParaRPr lang="es-CO">
              <a:solidFill>
                <a:prstClr val="black"/>
              </a:solidFill>
              <a:latin typeface="Calibri" panose="020F0502020204030204"/>
            </a:endParaRPr>
          </a:p>
        </p:txBody>
      </p:sp>
      <p:pic>
        <p:nvPicPr>
          <p:cNvPr id="16" name="Imagen 15">
            <a:extLst>
              <a:ext uri="{FF2B5EF4-FFF2-40B4-BE49-F238E27FC236}">
                <a16:creationId xmlns:a16="http://schemas.microsoft.com/office/drawing/2014/main" id="{BA96A1E1-5A82-4201-8C6C-9C22B4270DC8}"/>
              </a:ext>
            </a:extLst>
          </p:cNvPr>
          <p:cNvPicPr>
            <a:picLocks noChangeAspect="1"/>
          </p:cNvPicPr>
          <p:nvPr/>
        </p:nvPicPr>
        <p:blipFill rotWithShape="1">
          <a:blip r:embed="rId6"/>
          <a:srcRect l="20387" t="22438"/>
          <a:stretch/>
        </p:blipFill>
        <p:spPr>
          <a:xfrm>
            <a:off x="9764138" y="737207"/>
            <a:ext cx="1174013" cy="658336"/>
          </a:xfrm>
          <a:prstGeom prst="rect">
            <a:avLst/>
          </a:prstGeom>
        </p:spPr>
      </p:pic>
      <p:pic>
        <p:nvPicPr>
          <p:cNvPr id="17" name="Imagen 16">
            <a:extLst>
              <a:ext uri="{FF2B5EF4-FFF2-40B4-BE49-F238E27FC236}">
                <a16:creationId xmlns:a16="http://schemas.microsoft.com/office/drawing/2014/main" id="{E301EB7B-1BB9-4778-9A2F-24FD84232539}"/>
              </a:ext>
            </a:extLst>
          </p:cNvPr>
          <p:cNvPicPr>
            <a:picLocks noChangeAspect="1"/>
          </p:cNvPicPr>
          <p:nvPr/>
        </p:nvPicPr>
        <p:blipFill>
          <a:blip r:embed="rId7"/>
          <a:stretch>
            <a:fillRect/>
          </a:stretch>
        </p:blipFill>
        <p:spPr>
          <a:xfrm>
            <a:off x="10828287" y="720629"/>
            <a:ext cx="1095376" cy="581026"/>
          </a:xfrm>
          <a:prstGeom prst="rect">
            <a:avLst/>
          </a:prstGeom>
        </p:spPr>
      </p:pic>
      <p:pic>
        <p:nvPicPr>
          <p:cNvPr id="20" name="Picture 16" descr="Resultado de imagen para universidad de ibague">
            <a:extLst>
              <a:ext uri="{FF2B5EF4-FFF2-40B4-BE49-F238E27FC236}">
                <a16:creationId xmlns:a16="http://schemas.microsoft.com/office/drawing/2014/main" id="{8195D27E-6579-48C1-BF29-FC54A2CCFA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98060" y="335453"/>
            <a:ext cx="986580" cy="321343"/>
          </a:xfrm>
          <a:prstGeom prst="rect">
            <a:avLst/>
          </a:prstGeom>
          <a:noFill/>
          <a:extLst>
            <a:ext uri="{909E8E84-426E-40DD-AFC4-6F175D3DCCD1}">
              <a14:hiddenFill xmlns:a14="http://schemas.microsoft.com/office/drawing/2010/main">
                <a:solidFill>
                  <a:srgbClr val="FFFFFF"/>
                </a:solidFill>
              </a14:hiddenFill>
            </a:ext>
          </a:extLst>
        </p:spPr>
      </p:pic>
      <p:sp>
        <p:nvSpPr>
          <p:cNvPr id="21" name="CuadroTexto 20">
            <a:extLst>
              <a:ext uri="{FF2B5EF4-FFF2-40B4-BE49-F238E27FC236}">
                <a16:creationId xmlns:a16="http://schemas.microsoft.com/office/drawing/2014/main" id="{A8FBF407-B697-654D-A2B8-79C1FDD3FCDC}"/>
              </a:ext>
            </a:extLst>
          </p:cNvPr>
          <p:cNvSpPr txBox="1"/>
          <p:nvPr/>
        </p:nvSpPr>
        <p:spPr>
          <a:xfrm>
            <a:off x="2280842" y="6322469"/>
            <a:ext cx="4015810" cy="535531"/>
          </a:xfrm>
          <a:prstGeom prst="rect">
            <a:avLst/>
          </a:prstGeom>
          <a:noFill/>
        </p:spPr>
        <p:txBody>
          <a:bodyPr wrap="square" rtlCol="0">
            <a:spAutoFit/>
          </a:bodyPr>
          <a:lstStyle/>
          <a:p>
            <a:pPr defTabSz="457182"/>
            <a:r>
              <a:rPr lang="es-CO" sz="960"/>
              <a:t>Montes F, Jaramillo AM, Meisel JD, Diaz-Guilera A, Sarmiento OL, Valdivia A, Zarama R. Ranking seeding strategies for spreading processes in complex networks (manuscrito).</a:t>
            </a:r>
          </a:p>
        </p:txBody>
      </p:sp>
    </p:spTree>
    <p:extLst>
      <p:ext uri="{BB962C8B-B14F-4D97-AF65-F5344CB8AC3E}">
        <p14:creationId xmlns:p14="http://schemas.microsoft.com/office/powerpoint/2010/main" val="280376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857FF657-5290-4559-9482-7BDF62E1EE21}"/>
              </a:ext>
            </a:extLst>
          </p:cNvPr>
          <p:cNvGrpSpPr/>
          <p:nvPr/>
        </p:nvGrpSpPr>
        <p:grpSpPr>
          <a:xfrm>
            <a:off x="6045195" y="923122"/>
            <a:ext cx="4848445" cy="3004481"/>
            <a:chOff x="1217319" y="2406559"/>
            <a:chExt cx="4328021" cy="2714046"/>
          </a:xfrm>
        </p:grpSpPr>
        <p:pic>
          <p:nvPicPr>
            <p:cNvPr id="11" name="Imagen 10">
              <a:extLst>
                <a:ext uri="{FF2B5EF4-FFF2-40B4-BE49-F238E27FC236}">
                  <a16:creationId xmlns:a16="http://schemas.microsoft.com/office/drawing/2014/main" id="{679FB2CF-ACC3-4985-B907-461DF9E05398}"/>
                </a:ext>
              </a:extLst>
            </p:cNvPr>
            <p:cNvPicPr>
              <a:picLocks noChangeAspect="1"/>
            </p:cNvPicPr>
            <p:nvPr/>
          </p:nvPicPr>
          <p:blipFill rotWithShape="1">
            <a:blip r:embed="rId2"/>
            <a:srcRect l="46522"/>
            <a:stretch/>
          </p:blipFill>
          <p:spPr>
            <a:xfrm>
              <a:off x="1217319" y="2406559"/>
              <a:ext cx="4067532" cy="2714046"/>
            </a:xfrm>
            <a:prstGeom prst="rect">
              <a:avLst/>
            </a:prstGeom>
          </p:spPr>
        </p:pic>
        <p:sp>
          <p:nvSpPr>
            <p:cNvPr id="12" name="Rectángulo 11">
              <a:extLst>
                <a:ext uri="{FF2B5EF4-FFF2-40B4-BE49-F238E27FC236}">
                  <a16:creationId xmlns:a16="http://schemas.microsoft.com/office/drawing/2014/main" id="{B9BE6700-0149-4AA0-9799-B0C625A5E1DF}"/>
                </a:ext>
              </a:extLst>
            </p:cNvPr>
            <p:cNvSpPr/>
            <p:nvPr/>
          </p:nvSpPr>
          <p:spPr>
            <a:xfrm>
              <a:off x="3251085" y="2645620"/>
              <a:ext cx="2294255" cy="2133600"/>
            </a:xfrm>
            <a:prstGeom prst="rect">
              <a:avLst/>
            </a:prstGeom>
            <a:noFill/>
            <a:ln w="28575">
              <a:solidFill>
                <a:schemeClr val="accent6">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grpSp>
      <p:pic>
        <p:nvPicPr>
          <p:cNvPr id="14" name="Imagen 13">
            <a:extLst>
              <a:ext uri="{FF2B5EF4-FFF2-40B4-BE49-F238E27FC236}">
                <a16:creationId xmlns:a16="http://schemas.microsoft.com/office/drawing/2014/main" id="{BDC16A8A-921C-44A0-8094-269AEDCC6C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7547"/>
          <a:stretch/>
        </p:blipFill>
        <p:spPr>
          <a:xfrm>
            <a:off x="401076" y="698336"/>
            <a:ext cx="5795987" cy="5702698"/>
          </a:xfrm>
          <a:prstGeom prst="rect">
            <a:avLst/>
          </a:prstGeom>
        </p:spPr>
      </p:pic>
      <p:pic>
        <p:nvPicPr>
          <p:cNvPr id="15" name="Imagen 14">
            <a:extLst>
              <a:ext uri="{FF2B5EF4-FFF2-40B4-BE49-F238E27FC236}">
                <a16:creationId xmlns:a16="http://schemas.microsoft.com/office/drawing/2014/main" id="{0587A32F-ECC1-408C-B616-A82BEEADAAB7}"/>
              </a:ext>
            </a:extLst>
          </p:cNvPr>
          <p:cNvPicPr>
            <a:picLocks noChangeAspect="1"/>
          </p:cNvPicPr>
          <p:nvPr/>
        </p:nvPicPr>
        <p:blipFill>
          <a:blip r:embed="rId4"/>
          <a:stretch>
            <a:fillRect/>
          </a:stretch>
        </p:blipFill>
        <p:spPr>
          <a:xfrm>
            <a:off x="7046506" y="3601820"/>
            <a:ext cx="3772717" cy="2759644"/>
          </a:xfrm>
          <a:prstGeom prst="rect">
            <a:avLst/>
          </a:prstGeom>
        </p:spPr>
      </p:pic>
      <p:sp>
        <p:nvSpPr>
          <p:cNvPr id="2" name="Rectángulo 1">
            <a:extLst>
              <a:ext uri="{FF2B5EF4-FFF2-40B4-BE49-F238E27FC236}">
                <a16:creationId xmlns:a16="http://schemas.microsoft.com/office/drawing/2014/main" id="{377B58BB-B659-41B9-8FE5-ACB226C032F4}"/>
              </a:ext>
            </a:extLst>
          </p:cNvPr>
          <p:cNvSpPr/>
          <p:nvPr/>
        </p:nvSpPr>
        <p:spPr>
          <a:xfrm>
            <a:off x="-27076" y="385619"/>
            <a:ext cx="9363150" cy="387798"/>
          </a:xfrm>
          <a:prstGeom prst="rect">
            <a:avLst/>
          </a:prstGeom>
        </p:spPr>
        <p:txBody>
          <a:bodyPr wrap="square">
            <a:spAutoFit/>
          </a:bodyPr>
          <a:lstStyle/>
          <a:p>
            <a:pPr marL="484686">
              <a:lnSpc>
                <a:spcPct val="80000"/>
              </a:lnSpc>
              <a:tabLst>
                <a:tab pos="6573940" algn="l"/>
              </a:tabLst>
            </a:pPr>
            <a:r>
              <a:rPr lang="es-CO" sz="2400" b="1">
                <a:solidFill>
                  <a:srgbClr val="002060"/>
                </a:solidFill>
                <a:latin typeface="Arial Narrow" panose="020B0606020202030204" pitchFamily="34" charset="0"/>
              </a:rPr>
              <a:t>Homofilia y estructura por comunidades en poblaciones rurales</a:t>
            </a:r>
          </a:p>
        </p:txBody>
      </p:sp>
      <p:sp>
        <p:nvSpPr>
          <p:cNvPr id="4" name="Rectángulo 3"/>
          <p:cNvSpPr/>
          <p:nvPr/>
        </p:nvSpPr>
        <p:spPr>
          <a:xfrm>
            <a:off x="5347620" y="5481923"/>
            <a:ext cx="6797053" cy="1366528"/>
          </a:xfrm>
          <a:prstGeom prst="rect">
            <a:avLst/>
          </a:prstGeom>
        </p:spPr>
        <p:txBody>
          <a:bodyPr wrap="square">
            <a:spAutoFit/>
          </a:bodyPr>
          <a:lstStyle/>
          <a:p>
            <a:endParaRPr lang="es-CO"/>
          </a:p>
          <a:p>
            <a:r>
              <a:rPr lang="es-CO"/>
              <a:t> </a:t>
            </a:r>
          </a:p>
          <a:p>
            <a:endParaRPr lang="es-CO"/>
          </a:p>
          <a:p>
            <a:r>
              <a:rPr lang="es-CO" sz="960"/>
              <a:t>Felipe Montes, Roberto C. Jimenez, </a:t>
            </a:r>
            <a:r>
              <a:rPr lang="es-CO" sz="960" err="1"/>
              <a:t>Jukka-Pekka</a:t>
            </a:r>
            <a:r>
              <a:rPr lang="es-CO" sz="960"/>
              <a:t> </a:t>
            </a:r>
            <a:r>
              <a:rPr lang="es-CO" sz="960" err="1"/>
              <a:t>Onnela</a:t>
            </a:r>
            <a:r>
              <a:rPr lang="es-CO" sz="960"/>
              <a:t> (2017). </a:t>
            </a:r>
            <a:r>
              <a:rPr lang="es-CO" sz="960" err="1"/>
              <a:t>Connected</a:t>
            </a:r>
            <a:r>
              <a:rPr lang="es-CO" sz="960"/>
              <a:t> </a:t>
            </a:r>
            <a:r>
              <a:rPr lang="es-CO" sz="960" err="1"/>
              <a:t>but</a:t>
            </a:r>
            <a:r>
              <a:rPr lang="es-CO" sz="960"/>
              <a:t> </a:t>
            </a:r>
            <a:r>
              <a:rPr lang="es-CO" sz="960" err="1"/>
              <a:t>segregated</a:t>
            </a:r>
            <a:r>
              <a:rPr lang="es-CO" sz="960"/>
              <a:t>: social </a:t>
            </a:r>
            <a:r>
              <a:rPr lang="es-CO" sz="960" err="1"/>
              <a:t>networks</a:t>
            </a:r>
            <a:r>
              <a:rPr lang="es-CO" sz="960"/>
              <a:t> in rural </a:t>
            </a:r>
            <a:r>
              <a:rPr lang="es-CO" sz="960" err="1"/>
              <a:t>villages</a:t>
            </a:r>
            <a:r>
              <a:rPr lang="es-CO" sz="960"/>
              <a:t>. </a:t>
            </a:r>
            <a:r>
              <a:rPr lang="es-CO" sz="960" err="1"/>
              <a:t>Journal</a:t>
            </a:r>
            <a:r>
              <a:rPr lang="es-CO" sz="960"/>
              <a:t> of </a:t>
            </a:r>
            <a:r>
              <a:rPr lang="es-CO" sz="960" err="1"/>
              <a:t>Complex</a:t>
            </a:r>
            <a:r>
              <a:rPr lang="es-CO" sz="960"/>
              <a:t> Networks </a:t>
            </a:r>
            <a:r>
              <a:rPr lang="es-CO" sz="960" err="1"/>
              <a:t>Volume</a:t>
            </a:r>
            <a:r>
              <a:rPr lang="es-CO" sz="960"/>
              <a:t> 6, </a:t>
            </a:r>
            <a:r>
              <a:rPr lang="es-CO" sz="960" err="1"/>
              <a:t>Issue</a:t>
            </a:r>
            <a:r>
              <a:rPr lang="es-CO" sz="960"/>
              <a:t> 5, 1 </a:t>
            </a:r>
            <a:r>
              <a:rPr lang="es-CO" sz="960" err="1"/>
              <a:t>October</a:t>
            </a:r>
            <a:r>
              <a:rPr lang="es-CO" sz="960"/>
              <a:t> 2018, </a:t>
            </a:r>
            <a:r>
              <a:rPr lang="es-CO" sz="960" err="1"/>
              <a:t>Pages</a:t>
            </a:r>
            <a:r>
              <a:rPr lang="es-CO" sz="960"/>
              <a:t> 693–705. https://doi.org/10.1093/comnet/cnx054</a:t>
            </a:r>
          </a:p>
        </p:txBody>
      </p:sp>
      <p:pic>
        <p:nvPicPr>
          <p:cNvPr id="13" name="Imagen 12">
            <a:extLst>
              <a:ext uri="{FF2B5EF4-FFF2-40B4-BE49-F238E27FC236}">
                <a16:creationId xmlns:a16="http://schemas.microsoft.com/office/drawing/2014/main" id="{CEC7E242-2641-4587-AD68-5990C924BA59}"/>
              </a:ext>
            </a:extLst>
          </p:cNvPr>
          <p:cNvPicPr>
            <a:picLocks noChangeAspect="1"/>
          </p:cNvPicPr>
          <p:nvPr/>
        </p:nvPicPr>
        <p:blipFill>
          <a:blip r:embed="rId5"/>
          <a:stretch>
            <a:fillRect/>
          </a:stretch>
        </p:blipFill>
        <p:spPr>
          <a:xfrm>
            <a:off x="8615294" y="404664"/>
            <a:ext cx="1174013" cy="376140"/>
          </a:xfrm>
          <a:prstGeom prst="rect">
            <a:avLst/>
          </a:prstGeom>
        </p:spPr>
      </p:pic>
      <p:pic>
        <p:nvPicPr>
          <p:cNvPr id="18" name="Picture 4" descr="https://twu556.org/wp-content/uploads/2015/03/Harvard-school-of-public-health-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95340" y="463646"/>
            <a:ext cx="1547306" cy="281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05949"/>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917" y="4729292"/>
            <a:ext cx="9113810" cy="1143000"/>
          </a:xfrm>
        </p:spPr>
        <p:txBody>
          <a:bodyPr>
            <a:noAutofit/>
          </a:bodyPr>
          <a:lstStyle/>
          <a:p>
            <a:pPr>
              <a:lnSpc>
                <a:spcPct val="70000"/>
              </a:lnSpc>
            </a:pPr>
            <a:r>
              <a:rPr lang="en-US" sz="6400" cap="small" err="1">
                <a:solidFill>
                  <a:srgbClr val="7030A0"/>
                </a:solidFill>
                <a:latin typeface="Gill Sans Light"/>
                <a:cs typeface="Gill Sans Light"/>
              </a:rPr>
              <a:t>Evaluacion</a:t>
            </a:r>
            <a:endParaRPr lang="en-US" sz="6400" cap="small">
              <a:solidFill>
                <a:srgbClr val="7030A0"/>
              </a:solidFill>
              <a:latin typeface="Gill Sans Light"/>
              <a:cs typeface="Gill Sans Light"/>
            </a:endParaRPr>
          </a:p>
        </p:txBody>
      </p:sp>
      <p:sp>
        <p:nvSpPr>
          <p:cNvPr id="19" name="8 Elipse"/>
          <p:cNvSpPr/>
          <p:nvPr/>
        </p:nvSpPr>
        <p:spPr>
          <a:xfrm>
            <a:off x="6817927" y="2667356"/>
            <a:ext cx="384043" cy="387244"/>
          </a:xfrm>
          <a:prstGeom prst="ellipse">
            <a:avLst/>
          </a:prstGeom>
          <a:solidFill>
            <a:srgbClr val="7030A0"/>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20" name="26 Elipse"/>
          <p:cNvSpPr/>
          <p:nvPr/>
        </p:nvSpPr>
        <p:spPr>
          <a:xfrm>
            <a:off x="5817390" y="1680960"/>
            <a:ext cx="384043" cy="387244"/>
          </a:xfrm>
          <a:prstGeom prst="ellipse">
            <a:avLst/>
          </a:prstGeom>
          <a:solidFill>
            <a:srgbClr val="7030A0"/>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latin typeface="Gill Sans Light"/>
              <a:cs typeface="Gill Sans Light"/>
            </a:endParaRPr>
          </a:p>
        </p:txBody>
      </p:sp>
      <p:sp>
        <p:nvSpPr>
          <p:cNvPr id="21" name="27 Elipse"/>
          <p:cNvSpPr/>
          <p:nvPr/>
        </p:nvSpPr>
        <p:spPr>
          <a:xfrm>
            <a:off x="7838452" y="2402920"/>
            <a:ext cx="384043" cy="387244"/>
          </a:xfrm>
          <a:prstGeom prst="ellipse">
            <a:avLst/>
          </a:prstGeom>
          <a:solidFill>
            <a:srgbClr val="7030A0"/>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22" name="28 Elipse"/>
          <p:cNvSpPr/>
          <p:nvPr/>
        </p:nvSpPr>
        <p:spPr>
          <a:xfrm>
            <a:off x="8780079" y="825858"/>
            <a:ext cx="384043" cy="387244"/>
          </a:xfrm>
          <a:prstGeom prst="ellipse">
            <a:avLst/>
          </a:prstGeom>
          <a:solidFill>
            <a:srgbClr val="7030A0"/>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23" name="29 Elipse"/>
          <p:cNvSpPr/>
          <p:nvPr/>
        </p:nvSpPr>
        <p:spPr>
          <a:xfrm>
            <a:off x="7441517" y="1402007"/>
            <a:ext cx="384043" cy="387244"/>
          </a:xfrm>
          <a:prstGeom prst="ellipse">
            <a:avLst/>
          </a:prstGeom>
          <a:solidFill>
            <a:srgbClr val="7030A0"/>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24" name="30 Elipse"/>
          <p:cNvSpPr/>
          <p:nvPr/>
        </p:nvSpPr>
        <p:spPr>
          <a:xfrm>
            <a:off x="8777230" y="1680960"/>
            <a:ext cx="384043" cy="387244"/>
          </a:xfrm>
          <a:prstGeom prst="ellipse">
            <a:avLst/>
          </a:prstGeom>
          <a:solidFill>
            <a:srgbClr val="7030A0"/>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25" name="31 Elipse"/>
          <p:cNvSpPr/>
          <p:nvPr/>
        </p:nvSpPr>
        <p:spPr>
          <a:xfrm>
            <a:off x="9965742" y="1693251"/>
            <a:ext cx="384043" cy="387244"/>
          </a:xfrm>
          <a:prstGeom prst="ellipse">
            <a:avLst/>
          </a:prstGeom>
          <a:solidFill>
            <a:srgbClr val="7030A0"/>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26" name="32 Elipse"/>
          <p:cNvSpPr/>
          <p:nvPr/>
        </p:nvSpPr>
        <p:spPr>
          <a:xfrm>
            <a:off x="9027364" y="2521734"/>
            <a:ext cx="384043" cy="387244"/>
          </a:xfrm>
          <a:prstGeom prst="ellipse">
            <a:avLst/>
          </a:prstGeom>
          <a:solidFill>
            <a:srgbClr val="7030A0"/>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cxnSp>
        <p:nvCxnSpPr>
          <p:cNvPr id="27" name="72 Conector recto"/>
          <p:cNvCxnSpPr>
            <a:endCxn id="26" idx="2"/>
          </p:cNvCxnSpPr>
          <p:nvPr/>
        </p:nvCxnSpPr>
        <p:spPr>
          <a:xfrm>
            <a:off x="8213463" y="2588437"/>
            <a:ext cx="813901" cy="126919"/>
          </a:xfrm>
          <a:prstGeom prst="line">
            <a:avLst/>
          </a:prstGeom>
          <a:ln w="38100" cmpd="sng">
            <a:solidFill>
              <a:srgbClr val="7030A0"/>
            </a:solidFill>
          </a:ln>
          <a:effectLst/>
        </p:spPr>
        <p:style>
          <a:lnRef idx="2">
            <a:schemeClr val="accent3"/>
          </a:lnRef>
          <a:fillRef idx="0">
            <a:schemeClr val="accent3"/>
          </a:fillRef>
          <a:effectRef idx="1">
            <a:schemeClr val="accent3"/>
          </a:effectRef>
          <a:fontRef idx="minor">
            <a:schemeClr val="tx1"/>
          </a:fontRef>
        </p:style>
      </p:cxnSp>
      <p:cxnSp>
        <p:nvCxnSpPr>
          <p:cNvPr id="28" name="80 Conector recto"/>
          <p:cNvCxnSpPr>
            <a:endCxn id="24" idx="2"/>
          </p:cNvCxnSpPr>
          <p:nvPr/>
        </p:nvCxnSpPr>
        <p:spPr>
          <a:xfrm>
            <a:off x="7825560" y="1567152"/>
            <a:ext cx="951670" cy="307430"/>
          </a:xfrm>
          <a:prstGeom prst="line">
            <a:avLst/>
          </a:prstGeom>
          <a:ln w="38100" cmpd="sng">
            <a:solidFill>
              <a:srgbClr val="7030A0"/>
            </a:solidFill>
          </a:ln>
          <a:effectLst/>
        </p:spPr>
        <p:style>
          <a:lnRef idx="2">
            <a:schemeClr val="accent3"/>
          </a:lnRef>
          <a:fillRef idx="0">
            <a:schemeClr val="accent3"/>
          </a:fillRef>
          <a:effectRef idx="1">
            <a:schemeClr val="accent3"/>
          </a:effectRef>
          <a:fontRef idx="minor">
            <a:schemeClr val="tx1"/>
          </a:fontRef>
        </p:style>
      </p:cxnSp>
      <p:cxnSp>
        <p:nvCxnSpPr>
          <p:cNvPr id="29" name="82 Conector recto"/>
          <p:cNvCxnSpPr>
            <a:stCxn id="20" idx="6"/>
            <a:endCxn id="23" idx="2"/>
          </p:cNvCxnSpPr>
          <p:nvPr/>
        </p:nvCxnSpPr>
        <p:spPr>
          <a:xfrm flipV="1">
            <a:off x="6201435" y="1595630"/>
            <a:ext cx="1240084" cy="278953"/>
          </a:xfrm>
          <a:prstGeom prst="line">
            <a:avLst/>
          </a:prstGeom>
          <a:ln w="38100" cmpd="sng">
            <a:solidFill>
              <a:srgbClr val="7030A0"/>
            </a:solidFill>
          </a:ln>
          <a:effectLst/>
        </p:spPr>
        <p:style>
          <a:lnRef idx="2">
            <a:schemeClr val="accent3"/>
          </a:lnRef>
          <a:fillRef idx="0">
            <a:schemeClr val="accent3"/>
          </a:fillRef>
          <a:effectRef idx="1">
            <a:schemeClr val="accent3"/>
          </a:effectRef>
          <a:fontRef idx="minor">
            <a:schemeClr val="tx1"/>
          </a:fontRef>
        </p:style>
      </p:cxnSp>
      <p:cxnSp>
        <p:nvCxnSpPr>
          <p:cNvPr id="30" name="86 Conector recto"/>
          <p:cNvCxnSpPr>
            <a:stCxn id="20" idx="5"/>
            <a:endCxn id="19" idx="1"/>
          </p:cNvCxnSpPr>
          <p:nvPr/>
        </p:nvCxnSpPr>
        <p:spPr>
          <a:xfrm>
            <a:off x="6145194" y="2011492"/>
            <a:ext cx="728977" cy="712573"/>
          </a:xfrm>
          <a:prstGeom prst="line">
            <a:avLst/>
          </a:prstGeom>
          <a:ln w="38100" cmpd="sng">
            <a:solidFill>
              <a:srgbClr val="7030A0"/>
            </a:solidFill>
          </a:ln>
          <a:effectLst/>
        </p:spPr>
        <p:style>
          <a:lnRef idx="2">
            <a:schemeClr val="accent3"/>
          </a:lnRef>
          <a:fillRef idx="0">
            <a:schemeClr val="accent3"/>
          </a:fillRef>
          <a:effectRef idx="1">
            <a:schemeClr val="accent3"/>
          </a:effectRef>
          <a:fontRef idx="minor">
            <a:schemeClr val="tx1"/>
          </a:fontRef>
        </p:style>
      </p:cxnSp>
      <p:cxnSp>
        <p:nvCxnSpPr>
          <p:cNvPr id="31" name="90 Conector recto"/>
          <p:cNvCxnSpPr>
            <a:stCxn id="23" idx="4"/>
            <a:endCxn id="19" idx="0"/>
          </p:cNvCxnSpPr>
          <p:nvPr/>
        </p:nvCxnSpPr>
        <p:spPr>
          <a:xfrm flipH="1">
            <a:off x="7009949" y="1789250"/>
            <a:ext cx="623590" cy="878105"/>
          </a:xfrm>
          <a:prstGeom prst="line">
            <a:avLst/>
          </a:prstGeom>
          <a:ln w="38100" cmpd="sng">
            <a:solidFill>
              <a:srgbClr val="7030A0"/>
            </a:solidFill>
          </a:ln>
          <a:effectLst/>
        </p:spPr>
        <p:style>
          <a:lnRef idx="2">
            <a:schemeClr val="accent3"/>
          </a:lnRef>
          <a:fillRef idx="0">
            <a:schemeClr val="accent3"/>
          </a:fillRef>
          <a:effectRef idx="1">
            <a:schemeClr val="accent3"/>
          </a:effectRef>
          <a:fontRef idx="minor">
            <a:schemeClr val="tx1"/>
          </a:fontRef>
        </p:style>
      </p:cxnSp>
      <p:cxnSp>
        <p:nvCxnSpPr>
          <p:cNvPr id="32" name="96 Conector recto"/>
          <p:cNvCxnSpPr>
            <a:stCxn id="25" idx="1"/>
            <a:endCxn id="22" idx="5"/>
          </p:cNvCxnSpPr>
          <p:nvPr/>
        </p:nvCxnSpPr>
        <p:spPr>
          <a:xfrm flipH="1" flipV="1">
            <a:off x="9107880" y="1156393"/>
            <a:ext cx="914104" cy="593569"/>
          </a:xfrm>
          <a:prstGeom prst="line">
            <a:avLst/>
          </a:prstGeom>
          <a:ln w="38100" cmpd="sng">
            <a:solidFill>
              <a:srgbClr val="7030A0"/>
            </a:solidFill>
          </a:ln>
          <a:effectLst/>
        </p:spPr>
        <p:style>
          <a:lnRef idx="2">
            <a:schemeClr val="accent3"/>
          </a:lnRef>
          <a:fillRef idx="0">
            <a:schemeClr val="accent3"/>
          </a:fillRef>
          <a:effectRef idx="1">
            <a:schemeClr val="accent3"/>
          </a:effectRef>
          <a:fontRef idx="minor">
            <a:schemeClr val="tx1"/>
          </a:fontRef>
        </p:style>
      </p:cxnSp>
      <p:cxnSp>
        <p:nvCxnSpPr>
          <p:cNvPr id="33" name="103 Conector recto"/>
          <p:cNvCxnSpPr>
            <a:stCxn id="24" idx="0"/>
            <a:endCxn id="22" idx="4"/>
          </p:cNvCxnSpPr>
          <p:nvPr/>
        </p:nvCxnSpPr>
        <p:spPr>
          <a:xfrm flipV="1">
            <a:off x="8969251" y="1213102"/>
            <a:ext cx="2849" cy="467857"/>
          </a:xfrm>
          <a:prstGeom prst="line">
            <a:avLst/>
          </a:prstGeom>
          <a:ln w="38100" cmpd="sng">
            <a:solidFill>
              <a:srgbClr val="7030A0"/>
            </a:solidFill>
          </a:ln>
          <a:effectLst/>
        </p:spPr>
        <p:style>
          <a:lnRef idx="2">
            <a:schemeClr val="accent3"/>
          </a:lnRef>
          <a:fillRef idx="0">
            <a:schemeClr val="accent3"/>
          </a:fillRef>
          <a:effectRef idx="1">
            <a:schemeClr val="accent3"/>
          </a:effectRef>
          <a:fontRef idx="minor">
            <a:schemeClr val="tx1"/>
          </a:fontRef>
        </p:style>
      </p:cxnSp>
      <p:cxnSp>
        <p:nvCxnSpPr>
          <p:cNvPr id="34" name="106 Conector recto"/>
          <p:cNvCxnSpPr>
            <a:stCxn id="26" idx="0"/>
            <a:endCxn id="24" idx="4"/>
          </p:cNvCxnSpPr>
          <p:nvPr/>
        </p:nvCxnSpPr>
        <p:spPr>
          <a:xfrm flipH="1" flipV="1">
            <a:off x="8969251" y="2068203"/>
            <a:ext cx="250135" cy="453530"/>
          </a:xfrm>
          <a:prstGeom prst="line">
            <a:avLst/>
          </a:prstGeom>
          <a:ln w="38100" cmpd="sng">
            <a:solidFill>
              <a:srgbClr val="7030A0"/>
            </a:solidFill>
          </a:ln>
          <a:effectLst/>
        </p:spPr>
        <p:style>
          <a:lnRef idx="2">
            <a:schemeClr val="accent3"/>
          </a:lnRef>
          <a:fillRef idx="0">
            <a:schemeClr val="accent3"/>
          </a:fillRef>
          <a:effectRef idx="1">
            <a:schemeClr val="accent3"/>
          </a:effectRef>
          <a:fontRef idx="minor">
            <a:schemeClr val="tx1"/>
          </a:fontRef>
        </p:style>
      </p:cxnSp>
      <p:sp>
        <p:nvSpPr>
          <p:cNvPr id="35" name="Double Bracket 34"/>
          <p:cNvSpPr/>
          <p:nvPr/>
        </p:nvSpPr>
        <p:spPr>
          <a:xfrm>
            <a:off x="519346" y="3898209"/>
            <a:ext cx="8888619" cy="2524979"/>
          </a:xfrm>
          <a:prstGeom prst="bracketPair">
            <a:avLst>
              <a:gd name="adj" fmla="val 18188"/>
            </a:avLst>
          </a:prstGeom>
          <a:noFill/>
          <a:ln w="76200" cmpd="sng">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39" name="8 Elipse">
            <a:extLst>
              <a:ext uri="{FF2B5EF4-FFF2-40B4-BE49-F238E27FC236}">
                <a16:creationId xmlns:a16="http://schemas.microsoft.com/office/drawing/2014/main" id="{A0548E9B-B8EF-A549-BECB-3749201CC65E}"/>
              </a:ext>
            </a:extLst>
          </p:cNvPr>
          <p:cNvSpPr/>
          <p:nvPr/>
        </p:nvSpPr>
        <p:spPr>
          <a:xfrm>
            <a:off x="6814487" y="2684579"/>
            <a:ext cx="384043" cy="387244"/>
          </a:xfrm>
          <a:prstGeom prst="ellipse">
            <a:avLst/>
          </a:prstGeom>
          <a:solidFill>
            <a:srgbClr val="7030A0"/>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40" name="26 Elipse">
            <a:extLst>
              <a:ext uri="{FF2B5EF4-FFF2-40B4-BE49-F238E27FC236}">
                <a16:creationId xmlns:a16="http://schemas.microsoft.com/office/drawing/2014/main" id="{8AD104B5-F15B-864F-B7B5-7A738008F056}"/>
              </a:ext>
            </a:extLst>
          </p:cNvPr>
          <p:cNvSpPr/>
          <p:nvPr/>
        </p:nvSpPr>
        <p:spPr>
          <a:xfrm>
            <a:off x="5813950" y="1698183"/>
            <a:ext cx="384043" cy="387244"/>
          </a:xfrm>
          <a:prstGeom prst="ellipse">
            <a:avLst/>
          </a:prstGeom>
          <a:solidFill>
            <a:srgbClr val="7030A0"/>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latin typeface="Gill Sans Light"/>
              <a:cs typeface="Gill Sans Light"/>
            </a:endParaRPr>
          </a:p>
        </p:txBody>
      </p:sp>
      <p:sp>
        <p:nvSpPr>
          <p:cNvPr id="41" name="27 Elipse">
            <a:extLst>
              <a:ext uri="{FF2B5EF4-FFF2-40B4-BE49-F238E27FC236}">
                <a16:creationId xmlns:a16="http://schemas.microsoft.com/office/drawing/2014/main" id="{D4F204A1-A889-A142-A09F-321E03D39CD8}"/>
              </a:ext>
            </a:extLst>
          </p:cNvPr>
          <p:cNvSpPr/>
          <p:nvPr/>
        </p:nvSpPr>
        <p:spPr>
          <a:xfrm>
            <a:off x="7835010" y="2420142"/>
            <a:ext cx="384043" cy="387244"/>
          </a:xfrm>
          <a:prstGeom prst="ellipse">
            <a:avLst/>
          </a:prstGeom>
          <a:solidFill>
            <a:srgbClr val="7030A0"/>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42" name="28 Elipse">
            <a:extLst>
              <a:ext uri="{FF2B5EF4-FFF2-40B4-BE49-F238E27FC236}">
                <a16:creationId xmlns:a16="http://schemas.microsoft.com/office/drawing/2014/main" id="{AA84DD29-6D7E-4844-BF8F-D2DEB3C5D7AF}"/>
              </a:ext>
            </a:extLst>
          </p:cNvPr>
          <p:cNvSpPr/>
          <p:nvPr/>
        </p:nvSpPr>
        <p:spPr>
          <a:xfrm>
            <a:off x="8776637" y="843081"/>
            <a:ext cx="384043" cy="387244"/>
          </a:xfrm>
          <a:prstGeom prst="ellipse">
            <a:avLst/>
          </a:prstGeom>
          <a:solidFill>
            <a:srgbClr val="7030A0"/>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43" name="29 Elipse">
            <a:extLst>
              <a:ext uri="{FF2B5EF4-FFF2-40B4-BE49-F238E27FC236}">
                <a16:creationId xmlns:a16="http://schemas.microsoft.com/office/drawing/2014/main" id="{12574D67-0A47-7F42-B2AE-FD8ED0FE0F62}"/>
              </a:ext>
            </a:extLst>
          </p:cNvPr>
          <p:cNvSpPr/>
          <p:nvPr/>
        </p:nvSpPr>
        <p:spPr>
          <a:xfrm>
            <a:off x="7438075" y="1419230"/>
            <a:ext cx="384043" cy="387244"/>
          </a:xfrm>
          <a:prstGeom prst="ellipse">
            <a:avLst/>
          </a:prstGeom>
          <a:solidFill>
            <a:srgbClr val="7030A0"/>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44" name="30 Elipse">
            <a:extLst>
              <a:ext uri="{FF2B5EF4-FFF2-40B4-BE49-F238E27FC236}">
                <a16:creationId xmlns:a16="http://schemas.microsoft.com/office/drawing/2014/main" id="{862C6861-0A8E-0142-9950-C7DDC0ADB4DF}"/>
              </a:ext>
            </a:extLst>
          </p:cNvPr>
          <p:cNvSpPr/>
          <p:nvPr/>
        </p:nvSpPr>
        <p:spPr>
          <a:xfrm>
            <a:off x="8773788" y="1698183"/>
            <a:ext cx="384043" cy="387244"/>
          </a:xfrm>
          <a:prstGeom prst="ellipse">
            <a:avLst/>
          </a:prstGeom>
          <a:solidFill>
            <a:srgbClr val="7030A0"/>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45" name="31 Elipse">
            <a:extLst>
              <a:ext uri="{FF2B5EF4-FFF2-40B4-BE49-F238E27FC236}">
                <a16:creationId xmlns:a16="http://schemas.microsoft.com/office/drawing/2014/main" id="{2D9B35AE-3B3B-3E4B-A3D0-76E03A0FB7C2}"/>
              </a:ext>
            </a:extLst>
          </p:cNvPr>
          <p:cNvSpPr/>
          <p:nvPr/>
        </p:nvSpPr>
        <p:spPr>
          <a:xfrm>
            <a:off x="9962302" y="1710473"/>
            <a:ext cx="384043" cy="387244"/>
          </a:xfrm>
          <a:prstGeom prst="ellipse">
            <a:avLst/>
          </a:prstGeom>
          <a:solidFill>
            <a:srgbClr val="7030A0"/>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sp>
        <p:nvSpPr>
          <p:cNvPr id="46" name="32 Elipse">
            <a:extLst>
              <a:ext uri="{FF2B5EF4-FFF2-40B4-BE49-F238E27FC236}">
                <a16:creationId xmlns:a16="http://schemas.microsoft.com/office/drawing/2014/main" id="{7CDFD74B-ED41-9A46-81C4-42E144A04723}"/>
              </a:ext>
            </a:extLst>
          </p:cNvPr>
          <p:cNvSpPr/>
          <p:nvPr/>
        </p:nvSpPr>
        <p:spPr>
          <a:xfrm>
            <a:off x="9023922" y="2538957"/>
            <a:ext cx="384043" cy="387244"/>
          </a:xfrm>
          <a:prstGeom prst="ellipse">
            <a:avLst/>
          </a:prstGeom>
          <a:solidFill>
            <a:srgbClr val="7030A0"/>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2400">
              <a:solidFill>
                <a:schemeClr val="tx1">
                  <a:lumMod val="50000"/>
                  <a:lumOff val="50000"/>
                </a:schemeClr>
              </a:solidFill>
            </a:endParaRPr>
          </a:p>
        </p:txBody>
      </p:sp>
      <p:cxnSp>
        <p:nvCxnSpPr>
          <p:cNvPr id="47" name="72 Conector recto">
            <a:extLst>
              <a:ext uri="{FF2B5EF4-FFF2-40B4-BE49-F238E27FC236}">
                <a16:creationId xmlns:a16="http://schemas.microsoft.com/office/drawing/2014/main" id="{C80F44E6-09DB-4045-9FA0-686F92A173A0}"/>
              </a:ext>
            </a:extLst>
          </p:cNvPr>
          <p:cNvCxnSpPr>
            <a:endCxn id="46" idx="2"/>
          </p:cNvCxnSpPr>
          <p:nvPr/>
        </p:nvCxnSpPr>
        <p:spPr>
          <a:xfrm>
            <a:off x="8210023" y="2605661"/>
            <a:ext cx="813901" cy="126919"/>
          </a:xfrm>
          <a:prstGeom prst="line">
            <a:avLst/>
          </a:prstGeom>
          <a:ln w="38100" cmpd="sng">
            <a:solidFill>
              <a:srgbClr val="7030A0"/>
            </a:solidFill>
          </a:ln>
          <a:effectLst/>
        </p:spPr>
        <p:style>
          <a:lnRef idx="2">
            <a:schemeClr val="accent3"/>
          </a:lnRef>
          <a:fillRef idx="0">
            <a:schemeClr val="accent3"/>
          </a:fillRef>
          <a:effectRef idx="1">
            <a:schemeClr val="accent3"/>
          </a:effectRef>
          <a:fontRef idx="minor">
            <a:schemeClr val="tx1"/>
          </a:fontRef>
        </p:style>
      </p:cxnSp>
      <p:cxnSp>
        <p:nvCxnSpPr>
          <p:cNvPr id="48" name="80 Conector recto">
            <a:extLst>
              <a:ext uri="{FF2B5EF4-FFF2-40B4-BE49-F238E27FC236}">
                <a16:creationId xmlns:a16="http://schemas.microsoft.com/office/drawing/2014/main" id="{B3546AEC-FB71-704A-AA5B-3996D822F751}"/>
              </a:ext>
            </a:extLst>
          </p:cNvPr>
          <p:cNvCxnSpPr>
            <a:endCxn id="44" idx="2"/>
          </p:cNvCxnSpPr>
          <p:nvPr/>
        </p:nvCxnSpPr>
        <p:spPr>
          <a:xfrm>
            <a:off x="7822118" y="1584375"/>
            <a:ext cx="951670" cy="307430"/>
          </a:xfrm>
          <a:prstGeom prst="line">
            <a:avLst/>
          </a:prstGeom>
          <a:ln w="38100" cmpd="sng">
            <a:solidFill>
              <a:srgbClr val="7030A0"/>
            </a:solidFill>
          </a:ln>
          <a:effectLst/>
        </p:spPr>
        <p:style>
          <a:lnRef idx="2">
            <a:schemeClr val="accent3"/>
          </a:lnRef>
          <a:fillRef idx="0">
            <a:schemeClr val="accent3"/>
          </a:fillRef>
          <a:effectRef idx="1">
            <a:schemeClr val="accent3"/>
          </a:effectRef>
          <a:fontRef idx="minor">
            <a:schemeClr val="tx1"/>
          </a:fontRef>
        </p:style>
      </p:cxnSp>
      <p:cxnSp>
        <p:nvCxnSpPr>
          <p:cNvPr id="49" name="82 Conector recto">
            <a:extLst>
              <a:ext uri="{FF2B5EF4-FFF2-40B4-BE49-F238E27FC236}">
                <a16:creationId xmlns:a16="http://schemas.microsoft.com/office/drawing/2014/main" id="{C6113768-C91E-BE4E-AB0A-FE72A4B49EF8}"/>
              </a:ext>
            </a:extLst>
          </p:cNvPr>
          <p:cNvCxnSpPr>
            <a:stCxn id="40" idx="6"/>
            <a:endCxn id="43" idx="2"/>
          </p:cNvCxnSpPr>
          <p:nvPr/>
        </p:nvCxnSpPr>
        <p:spPr>
          <a:xfrm flipV="1">
            <a:off x="6197993" y="1612852"/>
            <a:ext cx="1240084" cy="278953"/>
          </a:xfrm>
          <a:prstGeom prst="line">
            <a:avLst/>
          </a:prstGeom>
          <a:ln w="38100" cmpd="sng">
            <a:solidFill>
              <a:srgbClr val="7030A0"/>
            </a:solidFill>
          </a:ln>
          <a:effectLst/>
        </p:spPr>
        <p:style>
          <a:lnRef idx="2">
            <a:schemeClr val="accent3"/>
          </a:lnRef>
          <a:fillRef idx="0">
            <a:schemeClr val="accent3"/>
          </a:fillRef>
          <a:effectRef idx="1">
            <a:schemeClr val="accent3"/>
          </a:effectRef>
          <a:fontRef idx="minor">
            <a:schemeClr val="tx1"/>
          </a:fontRef>
        </p:style>
      </p:cxnSp>
      <p:cxnSp>
        <p:nvCxnSpPr>
          <p:cNvPr id="50" name="86 Conector recto">
            <a:extLst>
              <a:ext uri="{FF2B5EF4-FFF2-40B4-BE49-F238E27FC236}">
                <a16:creationId xmlns:a16="http://schemas.microsoft.com/office/drawing/2014/main" id="{0282A626-204C-4E4A-AD0F-E0BDEA6A8E6D}"/>
              </a:ext>
            </a:extLst>
          </p:cNvPr>
          <p:cNvCxnSpPr>
            <a:stCxn id="40" idx="5"/>
            <a:endCxn id="39" idx="1"/>
          </p:cNvCxnSpPr>
          <p:nvPr/>
        </p:nvCxnSpPr>
        <p:spPr>
          <a:xfrm>
            <a:off x="6141752" y="2028716"/>
            <a:ext cx="728977" cy="712573"/>
          </a:xfrm>
          <a:prstGeom prst="line">
            <a:avLst/>
          </a:prstGeom>
          <a:ln w="38100" cmpd="sng">
            <a:solidFill>
              <a:srgbClr val="7030A0"/>
            </a:solidFill>
          </a:ln>
          <a:effectLst/>
        </p:spPr>
        <p:style>
          <a:lnRef idx="2">
            <a:schemeClr val="accent3"/>
          </a:lnRef>
          <a:fillRef idx="0">
            <a:schemeClr val="accent3"/>
          </a:fillRef>
          <a:effectRef idx="1">
            <a:schemeClr val="accent3"/>
          </a:effectRef>
          <a:fontRef idx="minor">
            <a:schemeClr val="tx1"/>
          </a:fontRef>
        </p:style>
      </p:cxnSp>
      <p:cxnSp>
        <p:nvCxnSpPr>
          <p:cNvPr id="51" name="90 Conector recto">
            <a:extLst>
              <a:ext uri="{FF2B5EF4-FFF2-40B4-BE49-F238E27FC236}">
                <a16:creationId xmlns:a16="http://schemas.microsoft.com/office/drawing/2014/main" id="{138B550F-041E-9540-BA19-61B95D1199D0}"/>
              </a:ext>
            </a:extLst>
          </p:cNvPr>
          <p:cNvCxnSpPr>
            <a:stCxn id="43" idx="4"/>
            <a:endCxn id="39" idx="0"/>
          </p:cNvCxnSpPr>
          <p:nvPr/>
        </p:nvCxnSpPr>
        <p:spPr>
          <a:xfrm flipH="1">
            <a:off x="7006508" y="1806473"/>
            <a:ext cx="623590" cy="878105"/>
          </a:xfrm>
          <a:prstGeom prst="line">
            <a:avLst/>
          </a:prstGeom>
          <a:ln w="38100" cmpd="sng">
            <a:solidFill>
              <a:srgbClr val="7030A0"/>
            </a:solidFill>
          </a:ln>
          <a:effectLst/>
        </p:spPr>
        <p:style>
          <a:lnRef idx="2">
            <a:schemeClr val="accent3"/>
          </a:lnRef>
          <a:fillRef idx="0">
            <a:schemeClr val="accent3"/>
          </a:fillRef>
          <a:effectRef idx="1">
            <a:schemeClr val="accent3"/>
          </a:effectRef>
          <a:fontRef idx="minor">
            <a:schemeClr val="tx1"/>
          </a:fontRef>
        </p:style>
      </p:cxnSp>
      <p:cxnSp>
        <p:nvCxnSpPr>
          <p:cNvPr id="52" name="96 Conector recto">
            <a:extLst>
              <a:ext uri="{FF2B5EF4-FFF2-40B4-BE49-F238E27FC236}">
                <a16:creationId xmlns:a16="http://schemas.microsoft.com/office/drawing/2014/main" id="{60EC2274-ED5F-C347-835F-221C9F3022C3}"/>
              </a:ext>
            </a:extLst>
          </p:cNvPr>
          <p:cNvCxnSpPr>
            <a:cxnSpLocks/>
            <a:stCxn id="45" idx="1"/>
          </p:cNvCxnSpPr>
          <p:nvPr/>
        </p:nvCxnSpPr>
        <p:spPr>
          <a:xfrm flipH="1" flipV="1">
            <a:off x="8762611" y="970415"/>
            <a:ext cx="1255933" cy="796768"/>
          </a:xfrm>
          <a:prstGeom prst="line">
            <a:avLst/>
          </a:prstGeom>
          <a:ln w="38100" cmpd="sng">
            <a:solidFill>
              <a:srgbClr val="7030A0"/>
            </a:solidFill>
          </a:ln>
          <a:effectLst/>
        </p:spPr>
        <p:style>
          <a:lnRef idx="2">
            <a:schemeClr val="accent3"/>
          </a:lnRef>
          <a:fillRef idx="0">
            <a:schemeClr val="accent3"/>
          </a:fillRef>
          <a:effectRef idx="1">
            <a:schemeClr val="accent3"/>
          </a:effectRef>
          <a:fontRef idx="minor">
            <a:schemeClr val="tx1"/>
          </a:fontRef>
        </p:style>
      </p:cxnSp>
      <p:cxnSp>
        <p:nvCxnSpPr>
          <p:cNvPr id="53" name="103 Conector recto">
            <a:extLst>
              <a:ext uri="{FF2B5EF4-FFF2-40B4-BE49-F238E27FC236}">
                <a16:creationId xmlns:a16="http://schemas.microsoft.com/office/drawing/2014/main" id="{CCF2ACAF-61FD-4946-BF42-91A6485232E8}"/>
              </a:ext>
            </a:extLst>
          </p:cNvPr>
          <p:cNvCxnSpPr>
            <a:stCxn id="44" idx="0"/>
            <a:endCxn id="42" idx="4"/>
          </p:cNvCxnSpPr>
          <p:nvPr/>
        </p:nvCxnSpPr>
        <p:spPr>
          <a:xfrm flipV="1">
            <a:off x="8965811" y="1230326"/>
            <a:ext cx="2849" cy="467857"/>
          </a:xfrm>
          <a:prstGeom prst="line">
            <a:avLst/>
          </a:prstGeom>
          <a:ln w="38100" cmpd="sng">
            <a:solidFill>
              <a:srgbClr val="7030A0"/>
            </a:solidFill>
          </a:ln>
          <a:effectLst/>
        </p:spPr>
        <p:style>
          <a:lnRef idx="2">
            <a:schemeClr val="accent3"/>
          </a:lnRef>
          <a:fillRef idx="0">
            <a:schemeClr val="accent3"/>
          </a:fillRef>
          <a:effectRef idx="1">
            <a:schemeClr val="accent3"/>
          </a:effectRef>
          <a:fontRef idx="minor">
            <a:schemeClr val="tx1"/>
          </a:fontRef>
        </p:style>
      </p:cxnSp>
      <p:cxnSp>
        <p:nvCxnSpPr>
          <p:cNvPr id="54" name="106 Conector recto">
            <a:extLst>
              <a:ext uri="{FF2B5EF4-FFF2-40B4-BE49-F238E27FC236}">
                <a16:creationId xmlns:a16="http://schemas.microsoft.com/office/drawing/2014/main" id="{130F537B-3571-A84D-B832-850A1BAA073F}"/>
              </a:ext>
            </a:extLst>
          </p:cNvPr>
          <p:cNvCxnSpPr>
            <a:stCxn id="46" idx="0"/>
            <a:endCxn id="44" idx="4"/>
          </p:cNvCxnSpPr>
          <p:nvPr/>
        </p:nvCxnSpPr>
        <p:spPr>
          <a:xfrm flipH="1" flipV="1">
            <a:off x="8965810" y="2085426"/>
            <a:ext cx="250135" cy="453530"/>
          </a:xfrm>
          <a:prstGeom prst="line">
            <a:avLst/>
          </a:prstGeom>
          <a:ln w="38100" cmpd="sng">
            <a:solidFill>
              <a:srgbClr val="7030A0"/>
            </a:solidFill>
          </a:ln>
          <a:effectLst/>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86341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animEffect transition="in" filter="fade">
                                      <p:cBhvr>
                                        <p:cTn id="29" dur="500"/>
                                        <p:tgtEl>
                                          <p:spTgt spid="23"/>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childTnLst>
                                </p:cTn>
                              </p:par>
                              <p:par>
                                <p:cTn id="45" presetID="22" presetClass="entr" presetSubtype="4" fill="hold" nodeType="withEffect">
                                  <p:stCondLst>
                                    <p:cond delay="10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par>
                                <p:cTn id="48" presetID="22" presetClass="entr" presetSubtype="4" fill="hold" nodeType="withEffect">
                                  <p:stCondLst>
                                    <p:cond delay="200"/>
                                  </p:stCondLst>
                                  <p:childTnLst>
                                    <p:set>
                                      <p:cBhvr>
                                        <p:cTn id="49" dur="1" fill="hold">
                                          <p:stCondLst>
                                            <p:cond delay="0"/>
                                          </p:stCondLst>
                                        </p:cTn>
                                        <p:tgtEl>
                                          <p:spTgt spid="28"/>
                                        </p:tgtEl>
                                        <p:attrNameLst>
                                          <p:attrName>style.visibility</p:attrName>
                                        </p:attrNameLst>
                                      </p:cBhvr>
                                      <p:to>
                                        <p:strVal val="visible"/>
                                      </p:to>
                                    </p:set>
                                    <p:animEffect transition="in" filter="wipe(down)">
                                      <p:cBhvr>
                                        <p:cTn id="50" dur="500"/>
                                        <p:tgtEl>
                                          <p:spTgt spid="28"/>
                                        </p:tgtEl>
                                      </p:cBhvr>
                                    </p:animEffect>
                                  </p:childTnLst>
                                </p:cTn>
                              </p:par>
                              <p:par>
                                <p:cTn id="51" presetID="22" presetClass="entr" presetSubtype="4" fill="hold" nodeType="withEffect">
                                  <p:stCondLst>
                                    <p:cond delay="100"/>
                                  </p:stCondLst>
                                  <p:childTnLst>
                                    <p:set>
                                      <p:cBhvr>
                                        <p:cTn id="52" dur="1" fill="hold">
                                          <p:stCondLst>
                                            <p:cond delay="0"/>
                                          </p:stCondLst>
                                        </p:cTn>
                                        <p:tgtEl>
                                          <p:spTgt spid="29"/>
                                        </p:tgtEl>
                                        <p:attrNameLst>
                                          <p:attrName>style.visibility</p:attrName>
                                        </p:attrNameLst>
                                      </p:cBhvr>
                                      <p:to>
                                        <p:strVal val="visible"/>
                                      </p:to>
                                    </p:set>
                                    <p:animEffect transition="in" filter="wipe(down)">
                                      <p:cBhvr>
                                        <p:cTn id="53" dur="500"/>
                                        <p:tgtEl>
                                          <p:spTgt spid="29"/>
                                        </p:tgtEl>
                                      </p:cBhvr>
                                    </p:animEffect>
                                  </p:childTnLst>
                                </p:cTn>
                              </p:par>
                              <p:par>
                                <p:cTn id="54" presetID="22" presetClass="entr" presetSubtype="4" fill="hold" nodeType="withEffect">
                                  <p:stCondLst>
                                    <p:cond delay="100"/>
                                  </p:stCondLst>
                                  <p:childTnLst>
                                    <p:set>
                                      <p:cBhvr>
                                        <p:cTn id="55" dur="1" fill="hold">
                                          <p:stCondLst>
                                            <p:cond delay="0"/>
                                          </p:stCondLst>
                                        </p:cTn>
                                        <p:tgtEl>
                                          <p:spTgt spid="30"/>
                                        </p:tgtEl>
                                        <p:attrNameLst>
                                          <p:attrName>style.visibility</p:attrName>
                                        </p:attrNameLst>
                                      </p:cBhvr>
                                      <p:to>
                                        <p:strVal val="visible"/>
                                      </p:to>
                                    </p:set>
                                    <p:animEffect transition="in" filter="wipe(down)">
                                      <p:cBhvr>
                                        <p:cTn id="56" dur="500"/>
                                        <p:tgtEl>
                                          <p:spTgt spid="30"/>
                                        </p:tgtEl>
                                      </p:cBhvr>
                                    </p:animEffect>
                                  </p:childTnLst>
                                </p:cTn>
                              </p:par>
                              <p:par>
                                <p:cTn id="57" presetID="22" presetClass="entr" presetSubtype="4" fill="hold" nodeType="withEffect">
                                  <p:stCondLst>
                                    <p:cond delay="20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nodeType="withEffect">
                                  <p:stCondLst>
                                    <p:cond delay="10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100"/>
                                  </p:stCondLst>
                                  <p:childTnLst>
                                    <p:set>
                                      <p:cBhvr>
                                        <p:cTn id="64" dur="1" fill="hold">
                                          <p:stCondLst>
                                            <p:cond delay="0"/>
                                          </p:stCondLst>
                                        </p:cTn>
                                        <p:tgtEl>
                                          <p:spTgt spid="33"/>
                                        </p:tgtEl>
                                        <p:attrNameLst>
                                          <p:attrName>style.visibility</p:attrName>
                                        </p:attrNameLst>
                                      </p:cBhvr>
                                      <p:to>
                                        <p:strVal val="visible"/>
                                      </p:to>
                                    </p:set>
                                    <p:animEffect transition="in" filter="wipe(down)">
                                      <p:cBhvr>
                                        <p:cTn id="65" dur="500"/>
                                        <p:tgtEl>
                                          <p:spTgt spid="33"/>
                                        </p:tgtEl>
                                      </p:cBhvr>
                                    </p:animEffect>
                                  </p:childTnLst>
                                </p:cTn>
                              </p:par>
                              <p:par>
                                <p:cTn id="66" presetID="22" presetClass="entr" presetSubtype="4" fill="hold" nodeType="withEffect">
                                  <p:stCondLst>
                                    <p:cond delay="200"/>
                                  </p:stCondLst>
                                  <p:childTnLst>
                                    <p:set>
                                      <p:cBhvr>
                                        <p:cTn id="67" dur="1" fill="hold">
                                          <p:stCondLst>
                                            <p:cond delay="0"/>
                                          </p:stCondLst>
                                        </p:cTn>
                                        <p:tgtEl>
                                          <p:spTgt spid="34"/>
                                        </p:tgtEl>
                                        <p:attrNameLst>
                                          <p:attrName>style.visibility</p:attrName>
                                        </p:attrNameLst>
                                      </p:cBhvr>
                                      <p:to>
                                        <p:strVal val="visible"/>
                                      </p:to>
                                    </p:set>
                                    <p:animEffect transition="in" filter="wipe(down)">
                                      <p:cBhvr>
                                        <p:cTn id="68" dur="500"/>
                                        <p:tgtEl>
                                          <p:spTgt spid="34"/>
                                        </p:tgtEl>
                                      </p:cBhvr>
                                    </p:animEffect>
                                  </p:childTnLst>
                                </p:cTn>
                              </p:par>
                            </p:childTnLst>
                          </p:cTn>
                        </p:par>
                        <p:par>
                          <p:cTn id="69" fill="hold">
                            <p:stCondLst>
                              <p:cond delay="700"/>
                            </p:stCondLst>
                            <p:childTnLst>
                              <p:par>
                                <p:cTn id="70" presetID="53" presetClass="entr" presetSubtype="16" fill="hold" grpId="0" nodeType="afterEffect">
                                  <p:stCondLst>
                                    <p:cond delay="0"/>
                                  </p:stCondLst>
                                  <p:childTnLst>
                                    <p:set>
                                      <p:cBhvr>
                                        <p:cTn id="71" dur="1" fill="hold">
                                          <p:stCondLst>
                                            <p:cond delay="0"/>
                                          </p:stCondLst>
                                        </p:cTn>
                                        <p:tgtEl>
                                          <p:spTgt spid="39"/>
                                        </p:tgtEl>
                                        <p:attrNameLst>
                                          <p:attrName>style.visibility</p:attrName>
                                        </p:attrNameLst>
                                      </p:cBhvr>
                                      <p:to>
                                        <p:strVal val="visible"/>
                                      </p:to>
                                    </p:set>
                                    <p:anim calcmode="lin" valueType="num">
                                      <p:cBhvr>
                                        <p:cTn id="72" dur="500" fill="hold"/>
                                        <p:tgtEl>
                                          <p:spTgt spid="39"/>
                                        </p:tgtEl>
                                        <p:attrNameLst>
                                          <p:attrName>ppt_w</p:attrName>
                                        </p:attrNameLst>
                                      </p:cBhvr>
                                      <p:tavLst>
                                        <p:tav tm="0">
                                          <p:val>
                                            <p:fltVal val="0"/>
                                          </p:val>
                                        </p:tav>
                                        <p:tav tm="100000">
                                          <p:val>
                                            <p:strVal val="#ppt_w"/>
                                          </p:val>
                                        </p:tav>
                                      </p:tavLst>
                                    </p:anim>
                                    <p:anim calcmode="lin" valueType="num">
                                      <p:cBhvr>
                                        <p:cTn id="73" dur="500" fill="hold"/>
                                        <p:tgtEl>
                                          <p:spTgt spid="39"/>
                                        </p:tgtEl>
                                        <p:attrNameLst>
                                          <p:attrName>ppt_h</p:attrName>
                                        </p:attrNameLst>
                                      </p:cBhvr>
                                      <p:tavLst>
                                        <p:tav tm="0">
                                          <p:val>
                                            <p:fltVal val="0"/>
                                          </p:val>
                                        </p:tav>
                                        <p:tav tm="100000">
                                          <p:val>
                                            <p:strVal val="#ppt_h"/>
                                          </p:val>
                                        </p:tav>
                                      </p:tavLst>
                                    </p:anim>
                                    <p:animEffect transition="in" filter="fade">
                                      <p:cBhvr>
                                        <p:cTn id="74" dur="500"/>
                                        <p:tgtEl>
                                          <p:spTgt spid="39"/>
                                        </p:tgtEl>
                                      </p:cBhvr>
                                    </p:animEffect>
                                  </p:childTnLst>
                                </p:cTn>
                              </p:par>
                            </p:childTnLst>
                          </p:cTn>
                        </p:par>
                        <p:par>
                          <p:cTn id="75" fill="hold">
                            <p:stCondLst>
                              <p:cond delay="2200"/>
                            </p:stCondLst>
                            <p:childTnLst>
                              <p:par>
                                <p:cTn id="76" presetID="53" presetClass="entr" presetSubtype="16" fill="hold" grpId="0" nodeType="afterEffect">
                                  <p:stCondLst>
                                    <p:cond delay="0"/>
                                  </p:stCondLst>
                                  <p:childTnLst>
                                    <p:set>
                                      <p:cBhvr>
                                        <p:cTn id="77" dur="1" fill="hold">
                                          <p:stCondLst>
                                            <p:cond delay="0"/>
                                          </p:stCondLst>
                                        </p:cTn>
                                        <p:tgtEl>
                                          <p:spTgt spid="40"/>
                                        </p:tgtEl>
                                        <p:attrNameLst>
                                          <p:attrName>style.visibility</p:attrName>
                                        </p:attrNameLst>
                                      </p:cBhvr>
                                      <p:to>
                                        <p:strVal val="visible"/>
                                      </p:to>
                                    </p:set>
                                    <p:anim calcmode="lin" valueType="num">
                                      <p:cBhvr>
                                        <p:cTn id="78" dur="500" fill="hold"/>
                                        <p:tgtEl>
                                          <p:spTgt spid="40"/>
                                        </p:tgtEl>
                                        <p:attrNameLst>
                                          <p:attrName>ppt_w</p:attrName>
                                        </p:attrNameLst>
                                      </p:cBhvr>
                                      <p:tavLst>
                                        <p:tav tm="0">
                                          <p:val>
                                            <p:fltVal val="0"/>
                                          </p:val>
                                        </p:tav>
                                        <p:tav tm="100000">
                                          <p:val>
                                            <p:strVal val="#ppt_w"/>
                                          </p:val>
                                        </p:tav>
                                      </p:tavLst>
                                    </p:anim>
                                    <p:anim calcmode="lin" valueType="num">
                                      <p:cBhvr>
                                        <p:cTn id="79" dur="500" fill="hold"/>
                                        <p:tgtEl>
                                          <p:spTgt spid="40"/>
                                        </p:tgtEl>
                                        <p:attrNameLst>
                                          <p:attrName>ppt_h</p:attrName>
                                        </p:attrNameLst>
                                      </p:cBhvr>
                                      <p:tavLst>
                                        <p:tav tm="0">
                                          <p:val>
                                            <p:fltVal val="0"/>
                                          </p:val>
                                        </p:tav>
                                        <p:tav tm="100000">
                                          <p:val>
                                            <p:strVal val="#ppt_h"/>
                                          </p:val>
                                        </p:tav>
                                      </p:tavLst>
                                    </p:anim>
                                    <p:animEffect transition="in" filter="fade">
                                      <p:cBhvr>
                                        <p:cTn id="80" dur="500"/>
                                        <p:tgtEl>
                                          <p:spTgt spid="40"/>
                                        </p:tgtEl>
                                      </p:cBhvr>
                                    </p:animEffect>
                                  </p:childTnLst>
                                </p:cTn>
                              </p:par>
                            </p:childTnLst>
                          </p:cTn>
                        </p:par>
                        <p:par>
                          <p:cTn id="81" fill="hold">
                            <p:stCondLst>
                              <p:cond delay="2700"/>
                            </p:stCondLst>
                            <p:childTnLst>
                              <p:par>
                                <p:cTn id="82" presetID="22" presetClass="entr" presetSubtype="4" fill="hold" nodeType="after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wipe(down)">
                                      <p:cBhvr>
                                        <p:cTn id="84" dur="500"/>
                                        <p:tgtEl>
                                          <p:spTgt spid="49"/>
                                        </p:tgtEl>
                                      </p:cBhvr>
                                    </p:animEffect>
                                  </p:childTnLst>
                                </p:cTn>
                              </p:par>
                            </p:childTnLst>
                          </p:cTn>
                        </p:par>
                        <p:par>
                          <p:cTn id="85" fill="hold">
                            <p:stCondLst>
                              <p:cond delay="3200"/>
                            </p:stCondLst>
                            <p:childTnLst>
                              <p:par>
                                <p:cTn id="86" presetID="53" presetClass="entr" presetSubtype="16" fill="hold" grpId="0" nodeType="afterEffect">
                                  <p:stCondLst>
                                    <p:cond delay="0"/>
                                  </p:stCondLst>
                                  <p:childTnLst>
                                    <p:set>
                                      <p:cBhvr>
                                        <p:cTn id="87" dur="1" fill="hold">
                                          <p:stCondLst>
                                            <p:cond delay="0"/>
                                          </p:stCondLst>
                                        </p:cTn>
                                        <p:tgtEl>
                                          <p:spTgt spid="41"/>
                                        </p:tgtEl>
                                        <p:attrNameLst>
                                          <p:attrName>style.visibility</p:attrName>
                                        </p:attrNameLst>
                                      </p:cBhvr>
                                      <p:to>
                                        <p:strVal val="visible"/>
                                      </p:to>
                                    </p:set>
                                    <p:anim calcmode="lin" valueType="num">
                                      <p:cBhvr>
                                        <p:cTn id="88" dur="500" fill="hold"/>
                                        <p:tgtEl>
                                          <p:spTgt spid="41"/>
                                        </p:tgtEl>
                                        <p:attrNameLst>
                                          <p:attrName>ppt_w</p:attrName>
                                        </p:attrNameLst>
                                      </p:cBhvr>
                                      <p:tavLst>
                                        <p:tav tm="0">
                                          <p:val>
                                            <p:fltVal val="0"/>
                                          </p:val>
                                        </p:tav>
                                        <p:tav tm="100000">
                                          <p:val>
                                            <p:strVal val="#ppt_w"/>
                                          </p:val>
                                        </p:tav>
                                      </p:tavLst>
                                    </p:anim>
                                    <p:anim calcmode="lin" valueType="num">
                                      <p:cBhvr>
                                        <p:cTn id="89" dur="500" fill="hold"/>
                                        <p:tgtEl>
                                          <p:spTgt spid="41"/>
                                        </p:tgtEl>
                                        <p:attrNameLst>
                                          <p:attrName>ppt_h</p:attrName>
                                        </p:attrNameLst>
                                      </p:cBhvr>
                                      <p:tavLst>
                                        <p:tav tm="0">
                                          <p:val>
                                            <p:fltVal val="0"/>
                                          </p:val>
                                        </p:tav>
                                        <p:tav tm="100000">
                                          <p:val>
                                            <p:strVal val="#ppt_h"/>
                                          </p:val>
                                        </p:tav>
                                      </p:tavLst>
                                    </p:anim>
                                    <p:animEffect transition="in" filter="fade">
                                      <p:cBhvr>
                                        <p:cTn id="90" dur="500"/>
                                        <p:tgtEl>
                                          <p:spTgt spid="41"/>
                                        </p:tgtEl>
                                      </p:cBhvr>
                                    </p:animEffect>
                                  </p:childTnLst>
                                </p:cTn>
                              </p:par>
                            </p:childTnLst>
                          </p:cTn>
                        </p:par>
                        <p:par>
                          <p:cTn id="91" fill="hold">
                            <p:stCondLst>
                              <p:cond delay="3700"/>
                            </p:stCondLst>
                            <p:childTnLst>
                              <p:par>
                                <p:cTn id="92" presetID="22" presetClass="entr" presetSubtype="4" fill="hold" nodeType="after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wipe(down)">
                                      <p:cBhvr>
                                        <p:cTn id="94" dur="500"/>
                                        <p:tgtEl>
                                          <p:spTgt spid="50"/>
                                        </p:tgtEl>
                                      </p:cBhvr>
                                    </p:animEffect>
                                  </p:childTnLst>
                                </p:cTn>
                              </p:par>
                            </p:childTnLst>
                          </p:cTn>
                        </p:par>
                        <p:par>
                          <p:cTn id="95" fill="hold">
                            <p:stCondLst>
                              <p:cond delay="4200"/>
                            </p:stCondLst>
                            <p:childTnLst>
                              <p:par>
                                <p:cTn id="96" presetID="53" presetClass="entr" presetSubtype="16" fill="hold" grpId="0" nodeType="afterEffect">
                                  <p:stCondLst>
                                    <p:cond delay="0"/>
                                  </p:stCondLst>
                                  <p:childTnLst>
                                    <p:set>
                                      <p:cBhvr>
                                        <p:cTn id="97" dur="1" fill="hold">
                                          <p:stCondLst>
                                            <p:cond delay="0"/>
                                          </p:stCondLst>
                                        </p:cTn>
                                        <p:tgtEl>
                                          <p:spTgt spid="42"/>
                                        </p:tgtEl>
                                        <p:attrNameLst>
                                          <p:attrName>style.visibility</p:attrName>
                                        </p:attrNameLst>
                                      </p:cBhvr>
                                      <p:to>
                                        <p:strVal val="visible"/>
                                      </p:to>
                                    </p:set>
                                    <p:anim calcmode="lin" valueType="num">
                                      <p:cBhvr>
                                        <p:cTn id="98" dur="500" fill="hold"/>
                                        <p:tgtEl>
                                          <p:spTgt spid="42"/>
                                        </p:tgtEl>
                                        <p:attrNameLst>
                                          <p:attrName>ppt_w</p:attrName>
                                        </p:attrNameLst>
                                      </p:cBhvr>
                                      <p:tavLst>
                                        <p:tav tm="0">
                                          <p:val>
                                            <p:fltVal val="0"/>
                                          </p:val>
                                        </p:tav>
                                        <p:tav tm="100000">
                                          <p:val>
                                            <p:strVal val="#ppt_w"/>
                                          </p:val>
                                        </p:tav>
                                      </p:tavLst>
                                    </p:anim>
                                    <p:anim calcmode="lin" valueType="num">
                                      <p:cBhvr>
                                        <p:cTn id="99" dur="500" fill="hold"/>
                                        <p:tgtEl>
                                          <p:spTgt spid="42"/>
                                        </p:tgtEl>
                                        <p:attrNameLst>
                                          <p:attrName>ppt_h</p:attrName>
                                        </p:attrNameLst>
                                      </p:cBhvr>
                                      <p:tavLst>
                                        <p:tav tm="0">
                                          <p:val>
                                            <p:fltVal val="0"/>
                                          </p:val>
                                        </p:tav>
                                        <p:tav tm="100000">
                                          <p:val>
                                            <p:strVal val="#ppt_h"/>
                                          </p:val>
                                        </p:tav>
                                      </p:tavLst>
                                    </p:anim>
                                    <p:animEffect transition="in" filter="fade">
                                      <p:cBhvr>
                                        <p:cTn id="100" dur="500"/>
                                        <p:tgtEl>
                                          <p:spTgt spid="42"/>
                                        </p:tgtEl>
                                      </p:cBhvr>
                                    </p:animEffect>
                                  </p:childTnLst>
                                </p:cTn>
                              </p:par>
                            </p:childTnLst>
                          </p:cTn>
                        </p:par>
                        <p:par>
                          <p:cTn id="101" fill="hold">
                            <p:stCondLst>
                              <p:cond delay="4700"/>
                            </p:stCondLst>
                            <p:childTnLst>
                              <p:par>
                                <p:cTn id="102" presetID="22" presetClass="entr" presetSubtype="4" fill="hold" nodeType="afterEffect">
                                  <p:stCondLst>
                                    <p:cond delay="0"/>
                                  </p:stCondLst>
                                  <p:childTnLst>
                                    <p:set>
                                      <p:cBhvr>
                                        <p:cTn id="103" dur="1" fill="hold">
                                          <p:stCondLst>
                                            <p:cond delay="0"/>
                                          </p:stCondLst>
                                        </p:cTn>
                                        <p:tgtEl>
                                          <p:spTgt spid="48"/>
                                        </p:tgtEl>
                                        <p:attrNameLst>
                                          <p:attrName>style.visibility</p:attrName>
                                        </p:attrNameLst>
                                      </p:cBhvr>
                                      <p:to>
                                        <p:strVal val="visible"/>
                                      </p:to>
                                    </p:set>
                                    <p:animEffect transition="in" filter="wipe(down)">
                                      <p:cBhvr>
                                        <p:cTn id="104" dur="500"/>
                                        <p:tgtEl>
                                          <p:spTgt spid="48"/>
                                        </p:tgtEl>
                                      </p:cBhvr>
                                    </p:animEffect>
                                  </p:childTnLst>
                                </p:cTn>
                              </p:par>
                            </p:childTnLst>
                          </p:cTn>
                        </p:par>
                        <p:par>
                          <p:cTn id="105" fill="hold">
                            <p:stCondLst>
                              <p:cond delay="5200"/>
                            </p:stCondLst>
                            <p:childTnLst>
                              <p:par>
                                <p:cTn id="106" presetID="22" presetClass="entr" presetSubtype="4" fill="hold" nodeType="after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wipe(down)">
                                      <p:cBhvr>
                                        <p:cTn id="108" dur="500"/>
                                        <p:tgtEl>
                                          <p:spTgt spid="47"/>
                                        </p:tgtEl>
                                      </p:cBhvr>
                                    </p:animEffect>
                                  </p:childTnLst>
                                </p:cTn>
                              </p:par>
                            </p:childTnLst>
                          </p:cTn>
                        </p:par>
                        <p:par>
                          <p:cTn id="109" fill="hold">
                            <p:stCondLst>
                              <p:cond delay="5700"/>
                            </p:stCondLst>
                            <p:childTnLst>
                              <p:par>
                                <p:cTn id="110" presetID="53" presetClass="entr" presetSubtype="16" fill="hold" grpId="0" nodeType="afterEffect">
                                  <p:stCondLst>
                                    <p:cond delay="0"/>
                                  </p:stCondLst>
                                  <p:childTnLst>
                                    <p:set>
                                      <p:cBhvr>
                                        <p:cTn id="111" dur="1" fill="hold">
                                          <p:stCondLst>
                                            <p:cond delay="0"/>
                                          </p:stCondLst>
                                        </p:cTn>
                                        <p:tgtEl>
                                          <p:spTgt spid="43"/>
                                        </p:tgtEl>
                                        <p:attrNameLst>
                                          <p:attrName>style.visibility</p:attrName>
                                        </p:attrNameLst>
                                      </p:cBhvr>
                                      <p:to>
                                        <p:strVal val="visible"/>
                                      </p:to>
                                    </p:set>
                                    <p:anim calcmode="lin" valueType="num">
                                      <p:cBhvr>
                                        <p:cTn id="112" dur="500" fill="hold"/>
                                        <p:tgtEl>
                                          <p:spTgt spid="43"/>
                                        </p:tgtEl>
                                        <p:attrNameLst>
                                          <p:attrName>ppt_w</p:attrName>
                                        </p:attrNameLst>
                                      </p:cBhvr>
                                      <p:tavLst>
                                        <p:tav tm="0">
                                          <p:val>
                                            <p:fltVal val="0"/>
                                          </p:val>
                                        </p:tav>
                                        <p:tav tm="100000">
                                          <p:val>
                                            <p:strVal val="#ppt_w"/>
                                          </p:val>
                                        </p:tav>
                                      </p:tavLst>
                                    </p:anim>
                                    <p:anim calcmode="lin" valueType="num">
                                      <p:cBhvr>
                                        <p:cTn id="113" dur="500" fill="hold"/>
                                        <p:tgtEl>
                                          <p:spTgt spid="43"/>
                                        </p:tgtEl>
                                        <p:attrNameLst>
                                          <p:attrName>ppt_h</p:attrName>
                                        </p:attrNameLst>
                                      </p:cBhvr>
                                      <p:tavLst>
                                        <p:tav tm="0">
                                          <p:val>
                                            <p:fltVal val="0"/>
                                          </p:val>
                                        </p:tav>
                                        <p:tav tm="100000">
                                          <p:val>
                                            <p:strVal val="#ppt_h"/>
                                          </p:val>
                                        </p:tav>
                                      </p:tavLst>
                                    </p:anim>
                                    <p:animEffect transition="in" filter="fade">
                                      <p:cBhvr>
                                        <p:cTn id="114" dur="500"/>
                                        <p:tgtEl>
                                          <p:spTgt spid="43"/>
                                        </p:tgtEl>
                                      </p:cBhvr>
                                    </p:animEffect>
                                  </p:childTnLst>
                                </p:cTn>
                              </p:par>
                            </p:childTnLst>
                          </p:cTn>
                        </p:par>
                        <p:par>
                          <p:cTn id="115" fill="hold">
                            <p:stCondLst>
                              <p:cond delay="6200"/>
                            </p:stCondLst>
                            <p:childTnLst>
                              <p:par>
                                <p:cTn id="116" presetID="22" presetClass="entr" presetSubtype="4" fill="hold" nodeType="after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wipe(down)">
                                      <p:cBhvr>
                                        <p:cTn id="118" dur="500"/>
                                        <p:tgtEl>
                                          <p:spTgt spid="51"/>
                                        </p:tgtEl>
                                      </p:cBhvr>
                                    </p:animEffect>
                                  </p:childTnLst>
                                </p:cTn>
                              </p:par>
                            </p:childTnLst>
                          </p:cTn>
                        </p:par>
                        <p:par>
                          <p:cTn id="119" fill="hold">
                            <p:stCondLst>
                              <p:cond delay="6700"/>
                            </p:stCondLst>
                            <p:childTnLst>
                              <p:par>
                                <p:cTn id="120" presetID="53" presetClass="entr" presetSubtype="16"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 calcmode="lin" valueType="num">
                                      <p:cBhvr>
                                        <p:cTn id="122" dur="500" fill="hold"/>
                                        <p:tgtEl>
                                          <p:spTgt spid="44"/>
                                        </p:tgtEl>
                                        <p:attrNameLst>
                                          <p:attrName>ppt_w</p:attrName>
                                        </p:attrNameLst>
                                      </p:cBhvr>
                                      <p:tavLst>
                                        <p:tav tm="0">
                                          <p:val>
                                            <p:fltVal val="0"/>
                                          </p:val>
                                        </p:tav>
                                        <p:tav tm="100000">
                                          <p:val>
                                            <p:strVal val="#ppt_w"/>
                                          </p:val>
                                        </p:tav>
                                      </p:tavLst>
                                    </p:anim>
                                    <p:anim calcmode="lin" valueType="num">
                                      <p:cBhvr>
                                        <p:cTn id="123" dur="500" fill="hold"/>
                                        <p:tgtEl>
                                          <p:spTgt spid="44"/>
                                        </p:tgtEl>
                                        <p:attrNameLst>
                                          <p:attrName>ppt_h</p:attrName>
                                        </p:attrNameLst>
                                      </p:cBhvr>
                                      <p:tavLst>
                                        <p:tav tm="0">
                                          <p:val>
                                            <p:fltVal val="0"/>
                                          </p:val>
                                        </p:tav>
                                        <p:tav tm="100000">
                                          <p:val>
                                            <p:strVal val="#ppt_h"/>
                                          </p:val>
                                        </p:tav>
                                      </p:tavLst>
                                    </p:anim>
                                    <p:animEffect transition="in" filter="fade">
                                      <p:cBhvr>
                                        <p:cTn id="124" dur="500"/>
                                        <p:tgtEl>
                                          <p:spTgt spid="44"/>
                                        </p:tgtEl>
                                      </p:cBhvr>
                                    </p:animEffect>
                                  </p:childTnLst>
                                </p:cTn>
                              </p:par>
                            </p:childTnLst>
                          </p:cTn>
                        </p:par>
                        <p:par>
                          <p:cTn id="125" fill="hold">
                            <p:stCondLst>
                              <p:cond delay="7200"/>
                            </p:stCondLst>
                            <p:childTnLst>
                              <p:par>
                                <p:cTn id="126" presetID="22" presetClass="entr" presetSubtype="4" fill="hold" nodeType="afterEffect">
                                  <p:stCondLst>
                                    <p:cond delay="0"/>
                                  </p:stCondLst>
                                  <p:childTnLst>
                                    <p:set>
                                      <p:cBhvr>
                                        <p:cTn id="127" dur="1" fill="hold">
                                          <p:stCondLst>
                                            <p:cond delay="0"/>
                                          </p:stCondLst>
                                        </p:cTn>
                                        <p:tgtEl>
                                          <p:spTgt spid="52"/>
                                        </p:tgtEl>
                                        <p:attrNameLst>
                                          <p:attrName>style.visibility</p:attrName>
                                        </p:attrNameLst>
                                      </p:cBhvr>
                                      <p:to>
                                        <p:strVal val="visible"/>
                                      </p:to>
                                    </p:set>
                                    <p:animEffect transition="in" filter="wipe(down)">
                                      <p:cBhvr>
                                        <p:cTn id="128" dur="500"/>
                                        <p:tgtEl>
                                          <p:spTgt spid="52"/>
                                        </p:tgtEl>
                                      </p:cBhvr>
                                    </p:animEffect>
                                  </p:childTnLst>
                                </p:cTn>
                              </p:par>
                            </p:childTnLst>
                          </p:cTn>
                        </p:par>
                        <p:par>
                          <p:cTn id="129" fill="hold">
                            <p:stCondLst>
                              <p:cond delay="7700"/>
                            </p:stCondLst>
                            <p:childTnLst>
                              <p:par>
                                <p:cTn id="130" presetID="53" presetClass="entr" presetSubtype="16" fill="hold" grpId="0" nodeType="afterEffect">
                                  <p:stCondLst>
                                    <p:cond delay="0"/>
                                  </p:stCondLst>
                                  <p:childTnLst>
                                    <p:set>
                                      <p:cBhvr>
                                        <p:cTn id="131" dur="1" fill="hold">
                                          <p:stCondLst>
                                            <p:cond delay="0"/>
                                          </p:stCondLst>
                                        </p:cTn>
                                        <p:tgtEl>
                                          <p:spTgt spid="45"/>
                                        </p:tgtEl>
                                        <p:attrNameLst>
                                          <p:attrName>style.visibility</p:attrName>
                                        </p:attrNameLst>
                                      </p:cBhvr>
                                      <p:to>
                                        <p:strVal val="visible"/>
                                      </p:to>
                                    </p:set>
                                    <p:anim calcmode="lin" valueType="num">
                                      <p:cBhvr>
                                        <p:cTn id="132" dur="500" fill="hold"/>
                                        <p:tgtEl>
                                          <p:spTgt spid="45"/>
                                        </p:tgtEl>
                                        <p:attrNameLst>
                                          <p:attrName>ppt_w</p:attrName>
                                        </p:attrNameLst>
                                      </p:cBhvr>
                                      <p:tavLst>
                                        <p:tav tm="0">
                                          <p:val>
                                            <p:fltVal val="0"/>
                                          </p:val>
                                        </p:tav>
                                        <p:tav tm="100000">
                                          <p:val>
                                            <p:strVal val="#ppt_w"/>
                                          </p:val>
                                        </p:tav>
                                      </p:tavLst>
                                    </p:anim>
                                    <p:anim calcmode="lin" valueType="num">
                                      <p:cBhvr>
                                        <p:cTn id="133" dur="500" fill="hold"/>
                                        <p:tgtEl>
                                          <p:spTgt spid="45"/>
                                        </p:tgtEl>
                                        <p:attrNameLst>
                                          <p:attrName>ppt_h</p:attrName>
                                        </p:attrNameLst>
                                      </p:cBhvr>
                                      <p:tavLst>
                                        <p:tav tm="0">
                                          <p:val>
                                            <p:fltVal val="0"/>
                                          </p:val>
                                        </p:tav>
                                        <p:tav tm="100000">
                                          <p:val>
                                            <p:strVal val="#ppt_h"/>
                                          </p:val>
                                        </p:tav>
                                      </p:tavLst>
                                    </p:anim>
                                    <p:animEffect transition="in" filter="fade">
                                      <p:cBhvr>
                                        <p:cTn id="134" dur="500"/>
                                        <p:tgtEl>
                                          <p:spTgt spid="45"/>
                                        </p:tgtEl>
                                      </p:cBhvr>
                                    </p:animEffect>
                                  </p:childTnLst>
                                </p:cTn>
                              </p:par>
                            </p:childTnLst>
                          </p:cTn>
                        </p:par>
                        <p:par>
                          <p:cTn id="135" fill="hold">
                            <p:stCondLst>
                              <p:cond delay="8200"/>
                            </p:stCondLst>
                            <p:childTnLst>
                              <p:par>
                                <p:cTn id="136" presetID="22" presetClass="entr" presetSubtype="4" fill="hold" nodeType="after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wipe(down)">
                                      <p:cBhvr>
                                        <p:cTn id="138" dur="500"/>
                                        <p:tgtEl>
                                          <p:spTgt spid="53"/>
                                        </p:tgtEl>
                                      </p:cBhvr>
                                    </p:animEffect>
                                  </p:childTnLst>
                                </p:cTn>
                              </p:par>
                            </p:childTnLst>
                          </p:cTn>
                        </p:par>
                        <p:par>
                          <p:cTn id="139" fill="hold">
                            <p:stCondLst>
                              <p:cond delay="8700"/>
                            </p:stCondLst>
                            <p:childTnLst>
                              <p:par>
                                <p:cTn id="140" presetID="53" presetClass="entr" presetSubtype="16" fill="hold" grpId="0" nodeType="afterEffect">
                                  <p:stCondLst>
                                    <p:cond delay="0"/>
                                  </p:stCondLst>
                                  <p:childTnLst>
                                    <p:set>
                                      <p:cBhvr>
                                        <p:cTn id="141" dur="1" fill="hold">
                                          <p:stCondLst>
                                            <p:cond delay="0"/>
                                          </p:stCondLst>
                                        </p:cTn>
                                        <p:tgtEl>
                                          <p:spTgt spid="46"/>
                                        </p:tgtEl>
                                        <p:attrNameLst>
                                          <p:attrName>style.visibility</p:attrName>
                                        </p:attrNameLst>
                                      </p:cBhvr>
                                      <p:to>
                                        <p:strVal val="visible"/>
                                      </p:to>
                                    </p:set>
                                    <p:anim calcmode="lin" valueType="num">
                                      <p:cBhvr>
                                        <p:cTn id="142" dur="500" fill="hold"/>
                                        <p:tgtEl>
                                          <p:spTgt spid="46"/>
                                        </p:tgtEl>
                                        <p:attrNameLst>
                                          <p:attrName>ppt_w</p:attrName>
                                        </p:attrNameLst>
                                      </p:cBhvr>
                                      <p:tavLst>
                                        <p:tav tm="0">
                                          <p:val>
                                            <p:fltVal val="0"/>
                                          </p:val>
                                        </p:tav>
                                        <p:tav tm="100000">
                                          <p:val>
                                            <p:strVal val="#ppt_w"/>
                                          </p:val>
                                        </p:tav>
                                      </p:tavLst>
                                    </p:anim>
                                    <p:anim calcmode="lin" valueType="num">
                                      <p:cBhvr>
                                        <p:cTn id="143" dur="500" fill="hold"/>
                                        <p:tgtEl>
                                          <p:spTgt spid="46"/>
                                        </p:tgtEl>
                                        <p:attrNameLst>
                                          <p:attrName>ppt_h</p:attrName>
                                        </p:attrNameLst>
                                      </p:cBhvr>
                                      <p:tavLst>
                                        <p:tav tm="0">
                                          <p:val>
                                            <p:fltVal val="0"/>
                                          </p:val>
                                        </p:tav>
                                        <p:tav tm="100000">
                                          <p:val>
                                            <p:strVal val="#ppt_h"/>
                                          </p:val>
                                        </p:tav>
                                      </p:tavLst>
                                    </p:anim>
                                    <p:animEffect transition="in" filter="fade">
                                      <p:cBhvr>
                                        <p:cTn id="144" dur="500"/>
                                        <p:tgtEl>
                                          <p:spTgt spid="46"/>
                                        </p:tgtEl>
                                      </p:cBhvr>
                                    </p:animEffect>
                                  </p:childTnLst>
                                </p:cTn>
                              </p:par>
                            </p:childTnLst>
                          </p:cTn>
                        </p:par>
                        <p:par>
                          <p:cTn id="145" fill="hold">
                            <p:stCondLst>
                              <p:cond delay="9200"/>
                            </p:stCondLst>
                            <p:childTnLst>
                              <p:par>
                                <p:cTn id="146" presetID="22" presetClass="entr" presetSubtype="4" fill="hold" nodeType="afterEffect">
                                  <p:stCondLst>
                                    <p:cond delay="0"/>
                                  </p:stCondLst>
                                  <p:childTnLst>
                                    <p:set>
                                      <p:cBhvr>
                                        <p:cTn id="147" dur="1" fill="hold">
                                          <p:stCondLst>
                                            <p:cond delay="0"/>
                                          </p:stCondLst>
                                        </p:cTn>
                                        <p:tgtEl>
                                          <p:spTgt spid="54"/>
                                        </p:tgtEl>
                                        <p:attrNameLst>
                                          <p:attrName>style.visibility</p:attrName>
                                        </p:attrNameLst>
                                      </p:cBhvr>
                                      <p:to>
                                        <p:strVal val="visible"/>
                                      </p:to>
                                    </p:set>
                                    <p:animEffect transition="in" filter="wipe(down)">
                                      <p:cBhvr>
                                        <p:cTn id="14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BB9EDFC-5486-504A-ABCA-EB27B24F051D}"/>
              </a:ext>
            </a:extLst>
          </p:cNvPr>
          <p:cNvPicPr>
            <a:picLocks noChangeAspect="1"/>
          </p:cNvPicPr>
          <p:nvPr/>
        </p:nvPicPr>
        <p:blipFill>
          <a:blip r:embed="rId2"/>
          <a:stretch>
            <a:fillRect/>
          </a:stretch>
        </p:blipFill>
        <p:spPr>
          <a:xfrm>
            <a:off x="469178" y="1828861"/>
            <a:ext cx="10837333" cy="4199467"/>
          </a:xfrm>
          <a:prstGeom prst="rect">
            <a:avLst/>
          </a:prstGeom>
        </p:spPr>
      </p:pic>
      <p:sp>
        <p:nvSpPr>
          <p:cNvPr id="7" name="Rectangle 6">
            <a:extLst>
              <a:ext uri="{FF2B5EF4-FFF2-40B4-BE49-F238E27FC236}">
                <a16:creationId xmlns:a16="http://schemas.microsoft.com/office/drawing/2014/main" id="{1211222D-EB55-814D-94AD-09BFF1DF3302}"/>
              </a:ext>
            </a:extLst>
          </p:cNvPr>
          <p:cNvSpPr/>
          <p:nvPr/>
        </p:nvSpPr>
        <p:spPr>
          <a:xfrm>
            <a:off x="0" y="398151"/>
            <a:ext cx="7315200" cy="982684"/>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41297"/>
            <a:r>
              <a:rPr lang="en-US" sz="4267" spc="-200" err="1">
                <a:latin typeface="Futura Condensed"/>
                <a:cs typeface="Futura Condensed"/>
              </a:rPr>
              <a:t>Crecimiento</a:t>
            </a:r>
            <a:r>
              <a:rPr lang="en-US" sz="4267" spc="-200">
                <a:latin typeface="Futura Condensed"/>
                <a:cs typeface="Futura Condensed"/>
              </a:rPr>
              <a:t> de la red y </a:t>
            </a:r>
            <a:r>
              <a:rPr lang="en-US" sz="4267" spc="-200" err="1">
                <a:latin typeface="Futura Condensed"/>
                <a:cs typeface="Futura Condensed"/>
              </a:rPr>
              <a:t>escalabilidad</a:t>
            </a:r>
            <a:endParaRPr lang="en-US" sz="4267" spc="-200">
              <a:latin typeface="Futura Condensed"/>
              <a:cs typeface="Futura Condensed"/>
            </a:endParaRPr>
          </a:p>
        </p:txBody>
      </p:sp>
      <p:pic>
        <p:nvPicPr>
          <p:cNvPr id="2" name="Imagen 1">
            <a:extLst>
              <a:ext uri="{FF2B5EF4-FFF2-40B4-BE49-F238E27FC236}">
                <a16:creationId xmlns:a16="http://schemas.microsoft.com/office/drawing/2014/main" id="{4468C0ED-CD1B-C249-B949-1D1DFE031718}"/>
              </a:ext>
            </a:extLst>
          </p:cNvPr>
          <p:cNvPicPr>
            <a:picLocks noChangeAspect="1"/>
          </p:cNvPicPr>
          <p:nvPr/>
        </p:nvPicPr>
        <p:blipFill>
          <a:blip r:embed="rId3"/>
          <a:stretch>
            <a:fillRect/>
          </a:stretch>
        </p:blipFill>
        <p:spPr>
          <a:xfrm>
            <a:off x="11091114" y="516699"/>
            <a:ext cx="779140" cy="779140"/>
          </a:xfrm>
          <a:prstGeom prst="rect">
            <a:avLst/>
          </a:prstGeom>
        </p:spPr>
      </p:pic>
      <p:sp>
        <p:nvSpPr>
          <p:cNvPr id="8" name="Rectángulo 7">
            <a:extLst>
              <a:ext uri="{FF2B5EF4-FFF2-40B4-BE49-F238E27FC236}">
                <a16:creationId xmlns:a16="http://schemas.microsoft.com/office/drawing/2014/main" id="{E4525FB7-C3CA-0749-996D-792C4E200D4F}"/>
              </a:ext>
            </a:extLst>
          </p:cNvPr>
          <p:cNvSpPr/>
          <p:nvPr/>
        </p:nvSpPr>
        <p:spPr>
          <a:xfrm>
            <a:off x="0" y="6476357"/>
            <a:ext cx="1462260" cy="273280"/>
          </a:xfrm>
          <a:prstGeom prst="rect">
            <a:avLst/>
          </a:prstGeom>
        </p:spPr>
        <p:txBody>
          <a:bodyPr wrap="none">
            <a:spAutoFit/>
          </a:bodyPr>
          <a:lstStyle/>
          <a:p>
            <a:pPr>
              <a:lnSpc>
                <a:spcPct val="70000"/>
              </a:lnSpc>
            </a:pPr>
            <a:r>
              <a:rPr lang="es-CO" sz="1600" b="1">
                <a:solidFill>
                  <a:schemeClr val="bg1">
                    <a:lumMod val="50000"/>
                  </a:schemeClr>
                </a:solidFill>
                <a:latin typeface="Gill Sans Light"/>
                <a:cs typeface="Gill Sans Light"/>
              </a:rPr>
              <a:t>@FelipeMontesJ</a:t>
            </a:r>
            <a:endParaRPr lang="es-CO" sz="1600">
              <a:solidFill>
                <a:schemeClr val="bg1">
                  <a:lumMod val="50000"/>
                </a:schemeClr>
              </a:solidFill>
              <a:latin typeface="Gill Sans Light"/>
              <a:cs typeface="Gill Sans Light"/>
            </a:endParaRPr>
          </a:p>
        </p:txBody>
      </p:sp>
      <p:sp>
        <p:nvSpPr>
          <p:cNvPr id="3" name="CuadroTexto 2">
            <a:extLst>
              <a:ext uri="{FF2B5EF4-FFF2-40B4-BE49-F238E27FC236}">
                <a16:creationId xmlns:a16="http://schemas.microsoft.com/office/drawing/2014/main" id="{79ED7F4D-9631-2841-B42E-17CF695A5F2B}"/>
              </a:ext>
            </a:extLst>
          </p:cNvPr>
          <p:cNvSpPr txBox="1"/>
          <p:nvPr/>
        </p:nvSpPr>
        <p:spPr>
          <a:xfrm>
            <a:off x="7627622" y="499640"/>
            <a:ext cx="3480136" cy="748988"/>
          </a:xfrm>
          <a:prstGeom prst="rect">
            <a:avLst/>
          </a:prstGeom>
          <a:noFill/>
        </p:spPr>
        <p:txBody>
          <a:bodyPr wrap="square" rtlCol="0">
            <a:spAutoFit/>
          </a:bodyPr>
          <a:lstStyle/>
          <a:p>
            <a:r>
              <a:rPr lang="es-CO" sz="4267" spc="-200">
                <a:solidFill>
                  <a:srgbClr val="DB13A7"/>
                </a:solidFill>
                <a:latin typeface="Futura Condensed"/>
                <a:cs typeface="Futura Condensed"/>
              </a:rPr>
              <a:t>Scaling Score</a:t>
            </a:r>
          </a:p>
        </p:txBody>
      </p:sp>
      <p:pic>
        <p:nvPicPr>
          <p:cNvPr id="4" name="Imagen 3">
            <a:extLst>
              <a:ext uri="{FF2B5EF4-FFF2-40B4-BE49-F238E27FC236}">
                <a16:creationId xmlns:a16="http://schemas.microsoft.com/office/drawing/2014/main" id="{0C5F36A0-6AD1-394F-9EAF-DEF9B16AB8F8}"/>
              </a:ext>
            </a:extLst>
          </p:cNvPr>
          <p:cNvPicPr>
            <a:picLocks noChangeAspect="1"/>
          </p:cNvPicPr>
          <p:nvPr/>
        </p:nvPicPr>
        <p:blipFill>
          <a:blip r:embed="rId4"/>
          <a:stretch>
            <a:fillRect/>
          </a:stretch>
        </p:blipFill>
        <p:spPr>
          <a:xfrm>
            <a:off x="10044491" y="658504"/>
            <a:ext cx="568253" cy="568253"/>
          </a:xfrm>
          <a:prstGeom prst="rect">
            <a:avLst/>
          </a:prstGeom>
        </p:spPr>
      </p:pic>
      <p:sp>
        <p:nvSpPr>
          <p:cNvPr id="6" name="Rectángulo 5">
            <a:extLst>
              <a:ext uri="{FF2B5EF4-FFF2-40B4-BE49-F238E27FC236}">
                <a16:creationId xmlns:a16="http://schemas.microsoft.com/office/drawing/2014/main" id="{79064EE5-E672-DC42-86AE-DDD7F64F046F}"/>
              </a:ext>
            </a:extLst>
          </p:cNvPr>
          <p:cNvSpPr/>
          <p:nvPr/>
        </p:nvSpPr>
        <p:spPr>
          <a:xfrm>
            <a:off x="1963408" y="6167045"/>
            <a:ext cx="6724880" cy="646331"/>
          </a:xfrm>
          <a:prstGeom prst="rect">
            <a:avLst/>
          </a:prstGeom>
        </p:spPr>
        <p:txBody>
          <a:bodyPr wrap="square">
            <a:spAutoFit/>
          </a:bodyPr>
          <a:lstStyle/>
          <a:p>
            <a:pPr>
              <a:spcAft>
                <a:spcPts val="0"/>
              </a:spcAft>
            </a:pPr>
            <a:r>
              <a:rPr lang="en-US" sz="1200">
                <a:latin typeface="Times New Roman" panose="02020603050405020304" pitchFamily="18" charset="0"/>
                <a:ea typeface="Times New Roman" panose="02020603050405020304" pitchFamily="18" charset="0"/>
              </a:rPr>
              <a:t>Jaramillo AM, Montes F, Sarmiento OL, Goldman L, </a:t>
            </a:r>
            <a:r>
              <a:rPr lang="en-US" sz="1200" err="1">
                <a:latin typeface="Times New Roman" panose="02020603050405020304" pitchFamily="18" charset="0"/>
                <a:ea typeface="Times New Roman" panose="02020603050405020304" pitchFamily="18" charset="0"/>
              </a:rPr>
              <a:t>HunterR</a:t>
            </a:r>
            <a:r>
              <a:rPr lang="en-US" sz="1200">
                <a:latin typeface="Times New Roman" panose="02020603050405020304" pitchFamily="18" charset="0"/>
                <a:ea typeface="Times New Roman" panose="02020603050405020304" pitchFamily="18" charset="0"/>
              </a:rPr>
              <a:t>, King A, Rios AP, Rodriguez AL. Social cohesion emerging in human systems of a community-based physical activity program: Towards a planetary Health (</a:t>
            </a:r>
            <a:r>
              <a:rPr lang="en-US" sz="1200" err="1">
                <a:latin typeface="Times New Roman" panose="02020603050405020304" pitchFamily="18" charset="0"/>
                <a:ea typeface="Times New Roman" panose="02020603050405020304" pitchFamily="18" charset="0"/>
              </a:rPr>
              <a:t>manuscrito</a:t>
            </a:r>
            <a:r>
              <a:rPr lang="en-US" sz="1200">
                <a:latin typeface="Times New Roman" panose="02020603050405020304" pitchFamily="18" charset="0"/>
                <a:ea typeface="Times New Roman" panose="02020603050405020304" pitchFamily="18" charset="0"/>
              </a:rPr>
              <a:t>)</a:t>
            </a:r>
            <a:endParaRPr lang="es-CO" sz="1200">
              <a:latin typeface="Times New Roman" panose="02020603050405020304" pitchFamily="18" charset="0"/>
              <a:ea typeface="Times New Roman" panose="02020603050405020304" pitchFamily="18" charset="0"/>
            </a:endParaRPr>
          </a:p>
        </p:txBody>
      </p:sp>
      <p:grpSp>
        <p:nvGrpSpPr>
          <p:cNvPr id="9" name="Grupo 8">
            <a:extLst>
              <a:ext uri="{FF2B5EF4-FFF2-40B4-BE49-F238E27FC236}">
                <a16:creationId xmlns:a16="http://schemas.microsoft.com/office/drawing/2014/main" id="{F7E56A8C-BA5A-E84D-A48E-9F31C053DDD6}"/>
              </a:ext>
            </a:extLst>
          </p:cNvPr>
          <p:cNvGrpSpPr/>
          <p:nvPr/>
        </p:nvGrpSpPr>
        <p:grpSpPr>
          <a:xfrm>
            <a:off x="9274746" y="6275322"/>
            <a:ext cx="2880320" cy="625474"/>
            <a:chOff x="6960096" y="110775"/>
            <a:chExt cx="5017249" cy="1079500"/>
          </a:xfrm>
        </p:grpSpPr>
        <p:pic>
          <p:nvPicPr>
            <p:cNvPr id="10" name="Imagen 9">
              <a:extLst>
                <a:ext uri="{FF2B5EF4-FFF2-40B4-BE49-F238E27FC236}">
                  <a16:creationId xmlns:a16="http://schemas.microsoft.com/office/drawing/2014/main" id="{0717D7B1-8C30-DD43-B693-0C3725897A9A}"/>
                </a:ext>
              </a:extLst>
            </p:cNvPr>
            <p:cNvPicPr>
              <a:picLocks noChangeAspect="1"/>
            </p:cNvPicPr>
            <p:nvPr/>
          </p:nvPicPr>
          <p:blipFill>
            <a:blip r:embed="rId5"/>
            <a:stretch>
              <a:fillRect/>
            </a:stretch>
          </p:blipFill>
          <p:spPr>
            <a:xfrm>
              <a:off x="9624392" y="199905"/>
              <a:ext cx="2352953" cy="869569"/>
            </a:xfrm>
            <a:prstGeom prst="rect">
              <a:avLst/>
            </a:prstGeom>
          </p:spPr>
        </p:pic>
        <p:pic>
          <p:nvPicPr>
            <p:cNvPr id="11" name="Imagen 10">
              <a:extLst>
                <a:ext uri="{FF2B5EF4-FFF2-40B4-BE49-F238E27FC236}">
                  <a16:creationId xmlns:a16="http://schemas.microsoft.com/office/drawing/2014/main" id="{2974EE1A-1615-3548-A7AE-1BA370BBD56E}"/>
                </a:ext>
              </a:extLst>
            </p:cNvPr>
            <p:cNvPicPr>
              <a:picLocks noChangeAspect="1"/>
            </p:cNvPicPr>
            <p:nvPr/>
          </p:nvPicPr>
          <p:blipFill rotWithShape="1">
            <a:blip r:embed="rId6"/>
            <a:srcRect r="53214"/>
            <a:stretch/>
          </p:blipFill>
          <p:spPr>
            <a:xfrm>
              <a:off x="6960096" y="110775"/>
              <a:ext cx="2352952" cy="1079500"/>
            </a:xfrm>
            <a:prstGeom prst="rect">
              <a:avLst/>
            </a:prstGeom>
          </p:spPr>
        </p:pic>
      </p:grpSp>
    </p:spTree>
    <p:extLst>
      <p:ext uri="{BB962C8B-B14F-4D97-AF65-F5344CB8AC3E}">
        <p14:creationId xmlns:p14="http://schemas.microsoft.com/office/powerpoint/2010/main" val="1117462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479376" y="258401"/>
            <a:ext cx="8661013" cy="800219"/>
          </a:xfrm>
          <a:prstGeom prst="rect">
            <a:avLst/>
          </a:prstGeom>
          <a:noFill/>
        </p:spPr>
        <p:txBody>
          <a:bodyPr wrap="square" rtlCol="0">
            <a:spAutoFit/>
          </a:bodyPr>
          <a:lstStyle/>
          <a:p>
            <a:r>
              <a:rPr lang="es-MX" sz="2300" b="1">
                <a:solidFill>
                  <a:srgbClr val="002060"/>
                </a:solidFill>
                <a:latin typeface="Arial Narrow" panose="020B0606020202030204" pitchFamily="34" charset="0"/>
              </a:rPr>
              <a:t>Efectos sociales de un programa de actividad física en la formación y disolución de redes de amistad de niños en un país de ingresos medios</a:t>
            </a:r>
            <a:endParaRPr lang="en-US" sz="2300" b="1">
              <a:solidFill>
                <a:srgbClr val="002060"/>
              </a:solidFill>
              <a:latin typeface="Arial Narrow" panose="020B0606020202030204" pitchFamily="34" charset="0"/>
            </a:endParaRPr>
          </a:p>
        </p:txBody>
      </p:sp>
      <p:sp>
        <p:nvSpPr>
          <p:cNvPr id="12" name="Rectángulo 11">
            <a:extLst>
              <a:ext uri="{FF2B5EF4-FFF2-40B4-BE49-F238E27FC236}">
                <a16:creationId xmlns:a16="http://schemas.microsoft.com/office/drawing/2014/main" id="{A0638E23-F519-4377-8DC4-43310DA8DF7E}"/>
              </a:ext>
            </a:extLst>
          </p:cNvPr>
          <p:cNvSpPr/>
          <p:nvPr/>
        </p:nvSpPr>
        <p:spPr>
          <a:xfrm>
            <a:off x="66914" y="6438258"/>
            <a:ext cx="1462260" cy="273280"/>
          </a:xfrm>
          <a:prstGeom prst="rect">
            <a:avLst/>
          </a:prstGeom>
        </p:spPr>
        <p:txBody>
          <a:bodyPr wrap="none">
            <a:spAutoFit/>
          </a:bodyPr>
          <a:lstStyle/>
          <a:p>
            <a:pPr>
              <a:lnSpc>
                <a:spcPct val="70000"/>
              </a:lnSpc>
            </a:pPr>
            <a:r>
              <a:rPr lang="es-CO" sz="1600" b="1">
                <a:solidFill>
                  <a:schemeClr val="bg1">
                    <a:lumMod val="75000"/>
                  </a:schemeClr>
                </a:solidFill>
                <a:latin typeface="Gill Sans Light"/>
                <a:cs typeface="Gill Sans Light"/>
              </a:rPr>
              <a:t>@</a:t>
            </a:r>
            <a:r>
              <a:rPr lang="es-CO" sz="1600" b="1" err="1">
                <a:solidFill>
                  <a:schemeClr val="bg1">
                    <a:lumMod val="75000"/>
                  </a:schemeClr>
                </a:solidFill>
                <a:latin typeface="Gill Sans Light"/>
                <a:cs typeface="Gill Sans Light"/>
              </a:rPr>
              <a:t>FelipeMontesJ</a:t>
            </a:r>
            <a:endParaRPr lang="es-CO" sz="1600">
              <a:solidFill>
                <a:schemeClr val="bg1">
                  <a:lumMod val="75000"/>
                </a:schemeClr>
              </a:solidFill>
              <a:latin typeface="Gill Sans Light"/>
              <a:cs typeface="Gill Sans Light"/>
            </a:endParaRPr>
          </a:p>
        </p:txBody>
      </p:sp>
      <p:grpSp>
        <p:nvGrpSpPr>
          <p:cNvPr id="2" name="Grupo 1">
            <a:extLst>
              <a:ext uri="{FF2B5EF4-FFF2-40B4-BE49-F238E27FC236}">
                <a16:creationId xmlns:a16="http://schemas.microsoft.com/office/drawing/2014/main" id="{8B75D26A-36A4-4DD3-85EE-2CF0E9EC097B}"/>
              </a:ext>
            </a:extLst>
          </p:cNvPr>
          <p:cNvGrpSpPr/>
          <p:nvPr/>
        </p:nvGrpSpPr>
        <p:grpSpPr>
          <a:xfrm>
            <a:off x="258735" y="4287671"/>
            <a:ext cx="5837266" cy="2086126"/>
            <a:chOff x="2084259" y="14318191"/>
            <a:chExt cx="8619655" cy="3302574"/>
          </a:xfrm>
        </p:grpSpPr>
        <p:sp>
          <p:nvSpPr>
            <p:cNvPr id="14" name="Rectángulo 13">
              <a:extLst>
                <a:ext uri="{FF2B5EF4-FFF2-40B4-BE49-F238E27FC236}">
                  <a16:creationId xmlns:a16="http://schemas.microsoft.com/office/drawing/2014/main" id="{BB9EA48E-C189-419B-A1F3-9F1C2D5E9C58}"/>
                </a:ext>
              </a:extLst>
            </p:cNvPr>
            <p:cNvSpPr/>
            <p:nvPr/>
          </p:nvSpPr>
          <p:spPr>
            <a:xfrm>
              <a:off x="2084259" y="14754591"/>
              <a:ext cx="2312800" cy="2021755"/>
            </a:xfrm>
            <a:prstGeom prst="rect">
              <a:avLst/>
            </a:prstGeom>
            <a:no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solidFill>
                    <a:schemeClr val="tx1"/>
                  </a:solidFill>
                  <a:latin typeface="Century Gothic" panose="020B0502020202020204" pitchFamily="34" charset="0"/>
                </a:rPr>
                <a:t>Propiedades</a:t>
              </a:r>
              <a:r>
                <a:rPr lang="en-US" sz="1100">
                  <a:solidFill>
                    <a:schemeClr val="tx1"/>
                  </a:solidFill>
                  <a:latin typeface="Century Gothic" panose="020B0502020202020204" pitchFamily="34" charset="0"/>
                </a:rPr>
                <a:t> </a:t>
              </a:r>
              <a:r>
                <a:rPr lang="en-US" sz="1100" err="1">
                  <a:solidFill>
                    <a:schemeClr val="tx1"/>
                  </a:solidFill>
                  <a:latin typeface="Century Gothic" panose="020B0502020202020204" pitchFamily="34" charset="0"/>
                </a:rPr>
                <a:t>estructurales</a:t>
              </a:r>
              <a:r>
                <a:rPr lang="en-US" sz="1100">
                  <a:solidFill>
                    <a:schemeClr val="tx1"/>
                  </a:solidFill>
                  <a:latin typeface="Century Gothic" panose="020B0502020202020204" pitchFamily="34" charset="0"/>
                </a:rPr>
                <a:t> de las redes de </a:t>
              </a:r>
              <a:r>
                <a:rPr lang="en-US" sz="1100" err="1">
                  <a:solidFill>
                    <a:schemeClr val="tx1"/>
                  </a:solidFill>
                  <a:latin typeface="Century Gothic" panose="020B0502020202020204" pitchFamily="34" charset="0"/>
                </a:rPr>
                <a:t>amistades</a:t>
              </a:r>
              <a:endParaRPr lang="es-ES_tradnl" sz="1100">
                <a:solidFill>
                  <a:schemeClr val="tx1"/>
                </a:solidFill>
              </a:endParaRPr>
            </a:p>
          </p:txBody>
        </p:sp>
        <p:sp>
          <p:nvSpPr>
            <p:cNvPr id="15" name="Rectángulo 14">
              <a:extLst>
                <a:ext uri="{FF2B5EF4-FFF2-40B4-BE49-F238E27FC236}">
                  <a16:creationId xmlns:a16="http://schemas.microsoft.com/office/drawing/2014/main" id="{E67CB789-767B-4711-AE9E-F9527EF5F33A}"/>
                </a:ext>
              </a:extLst>
            </p:cNvPr>
            <p:cNvSpPr/>
            <p:nvPr/>
          </p:nvSpPr>
          <p:spPr>
            <a:xfrm>
              <a:off x="7571914" y="14347502"/>
              <a:ext cx="3132000" cy="946113"/>
            </a:xfrm>
            <a:prstGeom prst="rect">
              <a:avLst/>
            </a:prstGeom>
            <a:no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solidFill>
                    <a:schemeClr val="tx1"/>
                  </a:solidFill>
                  <a:latin typeface="Century Gothic" panose="020B0502020202020204" pitchFamily="34" charset="0"/>
                </a:rPr>
                <a:t>Atributos</a:t>
              </a:r>
              <a:r>
                <a:rPr lang="en-US" sz="1100">
                  <a:solidFill>
                    <a:schemeClr val="tx1"/>
                  </a:solidFill>
                  <a:latin typeface="Century Gothic" panose="020B0502020202020204" pitchFamily="34" charset="0"/>
                </a:rPr>
                <a:t> socio </a:t>
              </a:r>
              <a:r>
                <a:rPr lang="en-US" sz="1100" err="1">
                  <a:solidFill>
                    <a:schemeClr val="tx1"/>
                  </a:solidFill>
                  <a:latin typeface="Century Gothic" panose="020B0502020202020204" pitchFamily="34" charset="0"/>
                </a:rPr>
                <a:t>demográficos</a:t>
              </a:r>
              <a:endParaRPr lang="es-ES_tradnl" sz="1100">
                <a:solidFill>
                  <a:schemeClr val="tx1"/>
                </a:solidFill>
              </a:endParaRPr>
            </a:p>
          </p:txBody>
        </p:sp>
        <p:sp>
          <p:nvSpPr>
            <p:cNvPr id="16" name="Rectángulo 15">
              <a:extLst>
                <a:ext uri="{FF2B5EF4-FFF2-40B4-BE49-F238E27FC236}">
                  <a16:creationId xmlns:a16="http://schemas.microsoft.com/office/drawing/2014/main" id="{C5D8844A-0913-4B0B-8B87-880A413F18F2}"/>
                </a:ext>
              </a:extLst>
            </p:cNvPr>
            <p:cNvSpPr/>
            <p:nvPr/>
          </p:nvSpPr>
          <p:spPr>
            <a:xfrm>
              <a:off x="7597908" y="15445995"/>
              <a:ext cx="3093363" cy="1086278"/>
            </a:xfrm>
            <a:prstGeom prst="rect">
              <a:avLst/>
            </a:prstGeom>
            <a:no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entury Gothic" panose="020B0502020202020204" pitchFamily="34" charset="0"/>
                </a:rPr>
                <a:t>Variables </a:t>
              </a:r>
              <a:r>
                <a:rPr lang="en-US" sz="1100" err="1">
                  <a:solidFill>
                    <a:schemeClr val="tx1"/>
                  </a:solidFill>
                  <a:latin typeface="Century Gothic" panose="020B0502020202020204" pitchFamily="34" charset="0"/>
                </a:rPr>
                <a:t>relacionadas</a:t>
              </a:r>
              <a:r>
                <a:rPr lang="en-US" sz="1100">
                  <a:solidFill>
                    <a:schemeClr val="tx1"/>
                  </a:solidFill>
                  <a:latin typeface="Century Gothic" panose="020B0502020202020204" pitchFamily="34" charset="0"/>
                </a:rPr>
                <a:t> con </a:t>
              </a:r>
              <a:r>
                <a:rPr lang="en-US" sz="1100" err="1">
                  <a:solidFill>
                    <a:schemeClr val="tx1"/>
                  </a:solidFill>
                  <a:latin typeface="Century Gothic" panose="020B0502020202020204" pitchFamily="34" charset="0"/>
                </a:rPr>
                <a:t>salud</a:t>
              </a:r>
              <a:endParaRPr lang="es-ES_tradnl" sz="1100">
                <a:solidFill>
                  <a:schemeClr val="tx1"/>
                </a:solidFill>
              </a:endParaRPr>
            </a:p>
          </p:txBody>
        </p:sp>
        <p:sp>
          <p:nvSpPr>
            <p:cNvPr id="17" name="Rectángulo 16">
              <a:extLst>
                <a:ext uri="{FF2B5EF4-FFF2-40B4-BE49-F238E27FC236}">
                  <a16:creationId xmlns:a16="http://schemas.microsoft.com/office/drawing/2014/main" id="{CF4B6185-0CE3-42A7-8AF5-04F58F077653}"/>
                </a:ext>
              </a:extLst>
            </p:cNvPr>
            <p:cNvSpPr/>
            <p:nvPr/>
          </p:nvSpPr>
          <p:spPr>
            <a:xfrm>
              <a:off x="7604597" y="16674652"/>
              <a:ext cx="3086674" cy="946113"/>
            </a:xfrm>
            <a:prstGeom prst="rect">
              <a:avLst/>
            </a:prstGeom>
            <a:no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entury Gothic" panose="020B0502020202020204" pitchFamily="34" charset="0"/>
                </a:rPr>
                <a:t>Variables de </a:t>
              </a:r>
              <a:r>
                <a:rPr lang="en-US" sz="1100" err="1">
                  <a:solidFill>
                    <a:schemeClr val="tx1"/>
                  </a:solidFill>
                  <a:latin typeface="Century Gothic" panose="020B0502020202020204" pitchFamily="34" charset="0"/>
                </a:rPr>
                <a:t>satisfacción</a:t>
              </a:r>
              <a:r>
                <a:rPr lang="en-US" sz="1100">
                  <a:solidFill>
                    <a:schemeClr val="tx1"/>
                  </a:solidFill>
                  <a:latin typeface="Century Gothic" panose="020B0502020202020204" pitchFamily="34" charset="0"/>
                </a:rPr>
                <a:t> del </a:t>
              </a:r>
              <a:r>
                <a:rPr lang="en-US" sz="1100" err="1">
                  <a:solidFill>
                    <a:schemeClr val="tx1"/>
                  </a:solidFill>
                  <a:latin typeface="Century Gothic" panose="020B0502020202020204" pitchFamily="34" charset="0"/>
                </a:rPr>
                <a:t>programa</a:t>
              </a:r>
              <a:endParaRPr lang="es-ES_tradnl" sz="1100">
                <a:solidFill>
                  <a:schemeClr val="tx1"/>
                </a:solidFill>
              </a:endParaRPr>
            </a:p>
          </p:txBody>
        </p:sp>
        <p:sp>
          <p:nvSpPr>
            <p:cNvPr id="18" name="Flecha izquierda y derecha 154">
              <a:extLst>
                <a:ext uri="{FF2B5EF4-FFF2-40B4-BE49-F238E27FC236}">
                  <a16:creationId xmlns:a16="http://schemas.microsoft.com/office/drawing/2014/main" id="{A3EE0EC2-144F-4905-8D17-6E6C93C93187}"/>
                </a:ext>
              </a:extLst>
            </p:cNvPr>
            <p:cNvSpPr/>
            <p:nvPr/>
          </p:nvSpPr>
          <p:spPr>
            <a:xfrm>
              <a:off x="4674527" y="15501041"/>
              <a:ext cx="2631895" cy="373930"/>
            </a:xfrm>
            <a:prstGeom prst="leftRightArrow">
              <a:avLst/>
            </a:prstGeom>
            <a:solidFill>
              <a:schemeClr val="accent6">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100"/>
            </a:p>
          </p:txBody>
        </p:sp>
        <p:sp>
          <p:nvSpPr>
            <p:cNvPr id="19" name="Rectángulo 18">
              <a:extLst>
                <a:ext uri="{FF2B5EF4-FFF2-40B4-BE49-F238E27FC236}">
                  <a16:creationId xmlns:a16="http://schemas.microsoft.com/office/drawing/2014/main" id="{68761403-D54E-4791-A070-E3B07989E1C5}"/>
                </a:ext>
              </a:extLst>
            </p:cNvPr>
            <p:cNvSpPr/>
            <p:nvPr/>
          </p:nvSpPr>
          <p:spPr>
            <a:xfrm>
              <a:off x="4554211" y="14318191"/>
              <a:ext cx="2791885" cy="682143"/>
            </a:xfrm>
            <a:prstGeom prst="rect">
              <a:avLst/>
            </a:prstGeom>
          </p:spPr>
          <p:txBody>
            <a:bodyPr wrap="square">
              <a:spAutoFit/>
            </a:bodyPr>
            <a:lstStyle/>
            <a:p>
              <a:pPr algn="ctr"/>
              <a:r>
                <a:rPr lang="en-US" sz="1100" b="1" err="1">
                  <a:solidFill>
                    <a:schemeClr val="accent6">
                      <a:lumMod val="75000"/>
                    </a:schemeClr>
                  </a:solidFill>
                  <a:latin typeface="Century Gothic" panose="020B0502020202020204" pitchFamily="34" charset="0"/>
                </a:rPr>
                <a:t>Medir</a:t>
              </a:r>
              <a:r>
                <a:rPr lang="en-US" sz="1100" b="1">
                  <a:solidFill>
                    <a:schemeClr val="accent6">
                      <a:lumMod val="75000"/>
                    </a:schemeClr>
                  </a:solidFill>
                  <a:latin typeface="Century Gothic" panose="020B0502020202020204" pitchFamily="34" charset="0"/>
                </a:rPr>
                <a:t> el </a:t>
              </a:r>
              <a:r>
                <a:rPr lang="en-US" sz="1100" b="1" err="1">
                  <a:solidFill>
                    <a:schemeClr val="accent6">
                      <a:lumMod val="75000"/>
                    </a:schemeClr>
                  </a:solidFill>
                  <a:latin typeface="Century Gothic" panose="020B0502020202020204" pitchFamily="34" charset="0"/>
                </a:rPr>
                <a:t>efecto</a:t>
              </a:r>
              <a:r>
                <a:rPr lang="en-US" sz="1100" b="1">
                  <a:solidFill>
                    <a:schemeClr val="accent6">
                      <a:lumMod val="75000"/>
                    </a:schemeClr>
                  </a:solidFill>
                  <a:latin typeface="Century Gothic" panose="020B0502020202020204" pitchFamily="34" charset="0"/>
                </a:rPr>
                <a:t> de la </a:t>
              </a:r>
              <a:r>
                <a:rPr lang="en-US" sz="1100" b="1" err="1">
                  <a:solidFill>
                    <a:schemeClr val="accent6">
                      <a:lumMod val="75000"/>
                    </a:schemeClr>
                  </a:solidFill>
                  <a:latin typeface="Century Gothic" panose="020B0502020202020204" pitchFamily="34" charset="0"/>
                </a:rPr>
                <a:t>intervención</a:t>
              </a:r>
              <a:endParaRPr lang="es-ES_tradnl" sz="1100" b="1">
                <a:solidFill>
                  <a:schemeClr val="accent6">
                    <a:lumMod val="75000"/>
                  </a:schemeClr>
                </a:solidFill>
              </a:endParaRPr>
            </a:p>
          </p:txBody>
        </p:sp>
        <p:sp>
          <p:nvSpPr>
            <p:cNvPr id="20" name="Rectángulo 19">
              <a:extLst>
                <a:ext uri="{FF2B5EF4-FFF2-40B4-BE49-F238E27FC236}">
                  <a16:creationId xmlns:a16="http://schemas.microsoft.com/office/drawing/2014/main" id="{C9CE217C-ACD0-4CBC-8E69-D2F785D3C0DB}"/>
                </a:ext>
              </a:extLst>
            </p:cNvPr>
            <p:cNvSpPr/>
            <p:nvPr/>
          </p:nvSpPr>
          <p:spPr>
            <a:xfrm>
              <a:off x="4624790" y="15968118"/>
              <a:ext cx="2661344" cy="682143"/>
            </a:xfrm>
            <a:prstGeom prst="rect">
              <a:avLst/>
            </a:prstGeom>
          </p:spPr>
          <p:txBody>
            <a:bodyPr wrap="square">
              <a:spAutoFit/>
            </a:bodyPr>
            <a:lstStyle/>
            <a:p>
              <a:pPr algn="ctr"/>
              <a:r>
                <a:rPr lang="en-US" sz="1100" b="1" err="1">
                  <a:solidFill>
                    <a:schemeClr val="accent6">
                      <a:lumMod val="75000"/>
                    </a:schemeClr>
                  </a:solidFill>
                  <a:latin typeface="Century Gothic" panose="020B0502020202020204" pitchFamily="34" charset="0"/>
                </a:rPr>
                <a:t>Interrelación</a:t>
              </a:r>
              <a:r>
                <a:rPr lang="en-US" sz="1100" b="1">
                  <a:solidFill>
                    <a:schemeClr val="accent6">
                      <a:lumMod val="75000"/>
                    </a:schemeClr>
                  </a:solidFill>
                  <a:latin typeface="Century Gothic" panose="020B0502020202020204" pitchFamily="34" charset="0"/>
                </a:rPr>
                <a:t> entre variables</a:t>
              </a:r>
              <a:endParaRPr lang="es-ES_tradnl" sz="1100" b="1">
                <a:solidFill>
                  <a:schemeClr val="accent6">
                    <a:lumMod val="75000"/>
                  </a:schemeClr>
                </a:solidFill>
              </a:endParaRPr>
            </a:p>
          </p:txBody>
        </p:sp>
      </p:grpSp>
      <p:grpSp>
        <p:nvGrpSpPr>
          <p:cNvPr id="3" name="Grupo 2">
            <a:extLst>
              <a:ext uri="{FF2B5EF4-FFF2-40B4-BE49-F238E27FC236}">
                <a16:creationId xmlns:a16="http://schemas.microsoft.com/office/drawing/2014/main" id="{ABE6FA04-4B0A-4179-A538-3FC620128EDC}"/>
              </a:ext>
            </a:extLst>
          </p:cNvPr>
          <p:cNvGrpSpPr/>
          <p:nvPr/>
        </p:nvGrpSpPr>
        <p:grpSpPr>
          <a:xfrm>
            <a:off x="838451" y="2348652"/>
            <a:ext cx="4291286" cy="1840678"/>
            <a:chOff x="2302554" y="34003802"/>
            <a:chExt cx="11336455" cy="5312134"/>
          </a:xfrm>
        </p:grpSpPr>
        <p:pic>
          <p:nvPicPr>
            <p:cNvPr id="21" name="Imagen 20">
              <a:extLst>
                <a:ext uri="{FF2B5EF4-FFF2-40B4-BE49-F238E27FC236}">
                  <a16:creationId xmlns:a16="http://schemas.microsoft.com/office/drawing/2014/main" id="{9A803912-19FA-4EC9-9605-65AC12B39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2554" y="34005185"/>
              <a:ext cx="5265710" cy="5265710"/>
            </a:xfrm>
            <a:prstGeom prst="rect">
              <a:avLst/>
            </a:prstGeom>
          </p:spPr>
        </p:pic>
        <p:pic>
          <p:nvPicPr>
            <p:cNvPr id="22" name="Imagen 21">
              <a:extLst>
                <a:ext uri="{FF2B5EF4-FFF2-40B4-BE49-F238E27FC236}">
                  <a16:creationId xmlns:a16="http://schemas.microsoft.com/office/drawing/2014/main" id="{860FA75F-7AE5-4BA5-9F17-3C71502DB0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6875" y="34003802"/>
              <a:ext cx="5312134" cy="5312134"/>
            </a:xfrm>
            <a:prstGeom prst="rect">
              <a:avLst/>
            </a:prstGeom>
          </p:spPr>
        </p:pic>
        <p:sp>
          <p:nvSpPr>
            <p:cNvPr id="23" name="Flecha izquierda y derecha 176">
              <a:extLst>
                <a:ext uri="{FF2B5EF4-FFF2-40B4-BE49-F238E27FC236}">
                  <a16:creationId xmlns:a16="http://schemas.microsoft.com/office/drawing/2014/main" id="{02488D8B-5B6B-4E3B-9C2E-64A635C79FDE}"/>
                </a:ext>
              </a:extLst>
            </p:cNvPr>
            <p:cNvSpPr/>
            <p:nvPr/>
          </p:nvSpPr>
          <p:spPr>
            <a:xfrm>
              <a:off x="6974762" y="36370084"/>
              <a:ext cx="1440000" cy="373930"/>
            </a:xfrm>
            <a:prstGeom prst="leftRightArrow">
              <a:avLst/>
            </a:prstGeom>
            <a:solidFill>
              <a:schemeClr val="accent6">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000"/>
            </a:p>
          </p:txBody>
        </p:sp>
      </p:grpSp>
      <p:sp>
        <p:nvSpPr>
          <p:cNvPr id="4" name="Rectángulo 3">
            <a:extLst>
              <a:ext uri="{FF2B5EF4-FFF2-40B4-BE49-F238E27FC236}">
                <a16:creationId xmlns:a16="http://schemas.microsoft.com/office/drawing/2014/main" id="{9AEF048C-AAA4-4956-87BD-84F1FF209295}"/>
              </a:ext>
            </a:extLst>
          </p:cNvPr>
          <p:cNvSpPr/>
          <p:nvPr/>
        </p:nvSpPr>
        <p:spPr>
          <a:xfrm>
            <a:off x="479377" y="1182286"/>
            <a:ext cx="5616624" cy="978729"/>
          </a:xfrm>
          <a:prstGeom prst="rect">
            <a:avLst/>
          </a:prstGeom>
        </p:spPr>
        <p:txBody>
          <a:bodyPr wrap="square">
            <a:spAutoFit/>
          </a:bodyPr>
          <a:lstStyle/>
          <a:p>
            <a:pPr algn="just">
              <a:lnSpc>
                <a:spcPct val="90000"/>
              </a:lnSpc>
              <a:spcBef>
                <a:spcPts val="745"/>
              </a:spcBef>
            </a:pPr>
            <a:r>
              <a:rPr lang="es-MX" sz="1600">
                <a:latin typeface="Century Gothic" panose="020B0502020202020204" pitchFamily="34" charset="0"/>
              </a:rPr>
              <a:t>El objetivo de este estudio es </a:t>
            </a:r>
            <a:r>
              <a:rPr lang="es-MX" sz="1600" b="1">
                <a:latin typeface="Century Gothic" panose="020B0502020202020204" pitchFamily="34" charset="0"/>
              </a:rPr>
              <a:t>examinar el efecto de una intervención relacionada con la salud </a:t>
            </a:r>
            <a:r>
              <a:rPr lang="es-MX" sz="1600">
                <a:latin typeface="Century Gothic" panose="020B0502020202020204" pitchFamily="34" charset="0"/>
              </a:rPr>
              <a:t>en la formación y disolución de redes de amistad de niños de tres colegios en Colombia.</a:t>
            </a:r>
            <a:endParaRPr lang="en-US" sz="1600">
              <a:latin typeface="Century Gothic" panose="020B0502020202020204" pitchFamily="34" charset="0"/>
            </a:endParaRPr>
          </a:p>
        </p:txBody>
      </p:sp>
      <p:pic>
        <p:nvPicPr>
          <p:cNvPr id="26" name="Picture 10" descr="Resultado de imagen para queen's university belfast logo">
            <a:extLst>
              <a:ext uri="{FF2B5EF4-FFF2-40B4-BE49-F238E27FC236}">
                <a16:creationId xmlns:a16="http://schemas.microsoft.com/office/drawing/2014/main" id="{44DD92E3-D09B-47EC-A0C4-CD076F327E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54620" y="151199"/>
            <a:ext cx="1067660" cy="38518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Resultado de imagen para Childrenâs Hospital of Eastern Ontario Research Institute">
            <a:extLst>
              <a:ext uri="{FF2B5EF4-FFF2-40B4-BE49-F238E27FC236}">
                <a16:creationId xmlns:a16="http://schemas.microsoft.com/office/drawing/2014/main" id="{ED3C5090-91FA-4B27-9647-A66FC0A2A10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455" t="19506" r="17782" b="20020"/>
          <a:stretch/>
        </p:blipFill>
        <p:spPr bwMode="auto">
          <a:xfrm>
            <a:off x="9652850" y="63009"/>
            <a:ext cx="1021872" cy="57250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6" descr="Resultado de imagen para universidad de ibague">
            <a:extLst>
              <a:ext uri="{FF2B5EF4-FFF2-40B4-BE49-F238E27FC236}">
                <a16:creationId xmlns:a16="http://schemas.microsoft.com/office/drawing/2014/main" id="{8195D27E-6579-48C1-BF29-FC54A2CCFA9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23756" y="700789"/>
            <a:ext cx="1300975" cy="423746"/>
          </a:xfrm>
          <a:prstGeom prst="rect">
            <a:avLst/>
          </a:prstGeom>
          <a:noFill/>
          <a:extLst>
            <a:ext uri="{909E8E84-426E-40DD-AFC4-6F175D3DCCD1}">
              <a14:hiddenFill xmlns:a14="http://schemas.microsoft.com/office/drawing/2010/main">
                <a:solidFill>
                  <a:srgbClr val="FFFFFF"/>
                </a:solidFill>
              </a14:hiddenFill>
            </a:ext>
          </a:extLst>
        </p:spPr>
      </p:pic>
      <p:pic>
        <p:nvPicPr>
          <p:cNvPr id="31" name="Imagen 30">
            <a:extLst>
              <a:ext uri="{FF2B5EF4-FFF2-40B4-BE49-F238E27FC236}">
                <a16:creationId xmlns:a16="http://schemas.microsoft.com/office/drawing/2014/main" id="{1778D9BF-8CD6-4FED-9006-D559C58F4BB1}"/>
              </a:ext>
            </a:extLst>
          </p:cNvPr>
          <p:cNvPicPr>
            <a:picLocks noChangeAspect="1"/>
          </p:cNvPicPr>
          <p:nvPr/>
        </p:nvPicPr>
        <p:blipFill>
          <a:blip r:embed="rId7"/>
          <a:stretch>
            <a:fillRect/>
          </a:stretch>
        </p:blipFill>
        <p:spPr>
          <a:xfrm>
            <a:off x="9295066" y="738540"/>
            <a:ext cx="1174013" cy="376140"/>
          </a:xfrm>
          <a:prstGeom prst="rect">
            <a:avLst/>
          </a:prstGeom>
        </p:spPr>
      </p:pic>
      <p:sp>
        <p:nvSpPr>
          <p:cNvPr id="6" name="Rectángulo 5">
            <a:extLst>
              <a:ext uri="{FF2B5EF4-FFF2-40B4-BE49-F238E27FC236}">
                <a16:creationId xmlns:a16="http://schemas.microsoft.com/office/drawing/2014/main" id="{22D0E458-7136-4442-BBD5-594EB6D53EF6}"/>
              </a:ext>
            </a:extLst>
          </p:cNvPr>
          <p:cNvSpPr/>
          <p:nvPr/>
        </p:nvSpPr>
        <p:spPr>
          <a:xfrm>
            <a:off x="6333787" y="6068420"/>
            <a:ext cx="5754980" cy="646331"/>
          </a:xfrm>
          <a:prstGeom prst="rect">
            <a:avLst/>
          </a:prstGeom>
        </p:spPr>
        <p:txBody>
          <a:bodyPr wrap="square">
            <a:spAutoFit/>
          </a:bodyPr>
          <a:lstStyle/>
          <a:p>
            <a:r>
              <a:rPr lang="en-US" sz="1200">
                <a:latin typeface="Times New Roman" panose="02020603050405020304" pitchFamily="18" charset="0"/>
              </a:rPr>
              <a:t>Guerra AM, Montes F, Sarmiento OL, Gonzalez S, Jaramillo AM, </a:t>
            </a:r>
            <a:r>
              <a:rPr lang="en-US" sz="1200" err="1">
                <a:latin typeface="Times New Roman" panose="02020603050405020304" pitchFamily="18" charset="0"/>
              </a:rPr>
              <a:t>Useche</a:t>
            </a:r>
            <a:r>
              <a:rPr lang="en-US" sz="1200">
                <a:latin typeface="Times New Roman" panose="02020603050405020304" pitchFamily="18" charset="0"/>
              </a:rPr>
              <a:t> AF, Obando C, </a:t>
            </a:r>
          </a:p>
          <a:p>
            <a:r>
              <a:rPr lang="en-US" sz="1200">
                <a:latin typeface="Times New Roman" panose="02020603050405020304" pitchFamily="18" charset="0"/>
              </a:rPr>
              <a:t>Hunter R, Meisel JD. </a:t>
            </a:r>
            <a:r>
              <a:rPr lang="es-MX" sz="1200">
                <a:latin typeface="Times New Roman" panose="02020603050405020304" pitchFamily="18" charset="0"/>
              </a:rPr>
              <a:t>Efectos sociales de un programa de actividad física en la formación y disolución de redes de amistad de niños en un país de ingresos medios </a:t>
            </a:r>
            <a:r>
              <a:rPr lang="en-US" sz="1200">
                <a:latin typeface="Times New Roman" panose="02020603050405020304" pitchFamily="18" charset="0"/>
              </a:rPr>
              <a:t>(</a:t>
            </a:r>
            <a:r>
              <a:rPr lang="en-US" sz="1200" err="1">
                <a:latin typeface="Times New Roman" panose="02020603050405020304" pitchFamily="18" charset="0"/>
              </a:rPr>
              <a:t>manuscrito</a:t>
            </a:r>
            <a:r>
              <a:rPr lang="en-US" sz="1200">
                <a:latin typeface="Times New Roman" panose="02020603050405020304" pitchFamily="18" charset="0"/>
              </a:rPr>
              <a:t>).</a:t>
            </a:r>
          </a:p>
        </p:txBody>
      </p:sp>
      <p:pic>
        <p:nvPicPr>
          <p:cNvPr id="24" name="Imagen 23">
            <a:extLst>
              <a:ext uri="{FF2B5EF4-FFF2-40B4-BE49-F238E27FC236}">
                <a16:creationId xmlns:a16="http://schemas.microsoft.com/office/drawing/2014/main" id="{E462A85F-960A-4BA9-8D29-85EB5289729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92329" y="57534"/>
            <a:ext cx="543497" cy="535586"/>
          </a:xfrm>
          <a:prstGeom prst="rect">
            <a:avLst/>
          </a:prstGeom>
        </p:spPr>
      </p:pic>
      <p:sp>
        <p:nvSpPr>
          <p:cNvPr id="25" name="Rectángulo 24">
            <a:extLst>
              <a:ext uri="{FF2B5EF4-FFF2-40B4-BE49-F238E27FC236}">
                <a16:creationId xmlns:a16="http://schemas.microsoft.com/office/drawing/2014/main" id="{EED71AC8-00DF-4778-BF6B-D455474BDA56}"/>
              </a:ext>
            </a:extLst>
          </p:cNvPr>
          <p:cNvSpPr/>
          <p:nvPr/>
        </p:nvSpPr>
        <p:spPr>
          <a:xfrm>
            <a:off x="6296052" y="1540657"/>
            <a:ext cx="5754980" cy="4770537"/>
          </a:xfrm>
          <a:prstGeom prst="rect">
            <a:avLst/>
          </a:prstGeom>
        </p:spPr>
        <p:txBody>
          <a:bodyPr wrap="square">
            <a:spAutoFit/>
          </a:bodyPr>
          <a:lstStyle/>
          <a:p>
            <a:pPr algn="ctr">
              <a:lnSpc>
                <a:spcPct val="90000"/>
              </a:lnSpc>
              <a:spcBef>
                <a:spcPts val="745"/>
              </a:spcBef>
            </a:pPr>
            <a:r>
              <a:rPr lang="en-US" b="1" err="1">
                <a:latin typeface="Century Gothic" panose="020B0502020202020204" pitchFamily="34" charset="0"/>
              </a:rPr>
              <a:t>Resultados</a:t>
            </a:r>
            <a:endParaRPr lang="en-US" b="1">
              <a:latin typeface="Century Gothic" panose="020B0502020202020204" pitchFamily="34" charset="0"/>
            </a:endParaRPr>
          </a:p>
          <a:p>
            <a:pPr algn="ctr">
              <a:lnSpc>
                <a:spcPct val="90000"/>
              </a:lnSpc>
              <a:spcBef>
                <a:spcPts val="745"/>
              </a:spcBef>
            </a:pPr>
            <a:endParaRPr lang="en-US" b="1">
              <a:latin typeface="Century Gothic" panose="020B0502020202020204" pitchFamily="34" charset="0"/>
            </a:endParaRPr>
          </a:p>
          <a:p>
            <a:pPr algn="just">
              <a:lnSpc>
                <a:spcPct val="90000"/>
              </a:lnSpc>
              <a:spcBef>
                <a:spcPts val="745"/>
              </a:spcBef>
            </a:pPr>
            <a:r>
              <a:rPr lang="en-US" sz="1600">
                <a:latin typeface="Century Gothic" panose="020B0502020202020204" pitchFamily="34" charset="0"/>
              </a:rPr>
              <a:t>La </a:t>
            </a:r>
            <a:r>
              <a:rPr lang="en-US" sz="1600" err="1">
                <a:latin typeface="Century Gothic" panose="020B0502020202020204" pitchFamily="34" charset="0"/>
              </a:rPr>
              <a:t>intervención</a:t>
            </a:r>
            <a:r>
              <a:rPr lang="en-US" sz="1600">
                <a:latin typeface="Century Gothic" panose="020B0502020202020204" pitchFamily="34" charset="0"/>
              </a:rPr>
              <a:t> </a:t>
            </a:r>
            <a:r>
              <a:rPr lang="en-US" sz="1600" err="1">
                <a:latin typeface="Century Gothic" panose="020B0502020202020204" pitchFamily="34" charset="0"/>
              </a:rPr>
              <a:t>promueve</a:t>
            </a:r>
            <a:r>
              <a:rPr lang="en-US" sz="1600">
                <a:latin typeface="Century Gothic" panose="020B0502020202020204" pitchFamily="34" charset="0"/>
              </a:rPr>
              <a:t>:</a:t>
            </a:r>
          </a:p>
          <a:p>
            <a:pPr algn="just">
              <a:lnSpc>
                <a:spcPct val="90000"/>
              </a:lnSpc>
              <a:spcBef>
                <a:spcPts val="745"/>
              </a:spcBef>
            </a:pPr>
            <a:endParaRPr lang="en-US" sz="1600">
              <a:latin typeface="Century Gothic" panose="020B0502020202020204" pitchFamily="34" charset="0"/>
            </a:endParaRPr>
          </a:p>
          <a:p>
            <a:pPr marL="285750" indent="-285750" algn="just">
              <a:lnSpc>
                <a:spcPct val="90000"/>
              </a:lnSpc>
              <a:spcBef>
                <a:spcPts val="745"/>
              </a:spcBef>
              <a:buFont typeface="Arial" panose="020B0604020202020204" pitchFamily="34" charset="0"/>
              <a:buChar char="•"/>
            </a:pPr>
            <a:r>
              <a:rPr lang="en-US" sz="1600" b="1" err="1">
                <a:latin typeface="Century Gothic" panose="020B0502020202020204" pitchFamily="34" charset="0"/>
              </a:rPr>
              <a:t>Formación</a:t>
            </a:r>
            <a:r>
              <a:rPr lang="en-US" sz="1600" b="1">
                <a:latin typeface="Century Gothic" panose="020B0502020202020204" pitchFamily="34" charset="0"/>
              </a:rPr>
              <a:t> de </a:t>
            </a:r>
            <a:r>
              <a:rPr lang="en-US" sz="1600" b="1" err="1">
                <a:latin typeface="Century Gothic" panose="020B0502020202020204" pitchFamily="34" charset="0"/>
              </a:rPr>
              <a:t>amistades</a:t>
            </a:r>
            <a:r>
              <a:rPr lang="en-US" sz="1600" b="1">
                <a:latin typeface="Century Gothic" panose="020B0502020202020204" pitchFamily="34" charset="0"/>
              </a:rPr>
              <a:t>.</a:t>
            </a:r>
          </a:p>
          <a:p>
            <a:pPr marL="285750" indent="-285750" algn="just">
              <a:lnSpc>
                <a:spcPct val="90000"/>
              </a:lnSpc>
              <a:spcBef>
                <a:spcPts val="745"/>
              </a:spcBef>
              <a:buFont typeface="Arial" panose="020B0604020202020204" pitchFamily="34" charset="0"/>
              <a:buChar char="•"/>
            </a:pPr>
            <a:r>
              <a:rPr lang="en-US" sz="1600" b="1" err="1">
                <a:latin typeface="Century Gothic" panose="020B0502020202020204" pitchFamily="34" charset="0"/>
              </a:rPr>
              <a:t>Cohesión</a:t>
            </a:r>
            <a:r>
              <a:rPr lang="en-US" sz="1600">
                <a:latin typeface="Century Gothic" panose="020B0502020202020204" pitchFamily="34" charset="0"/>
              </a:rPr>
              <a:t> </a:t>
            </a:r>
            <a:r>
              <a:rPr lang="en-US" sz="1600" err="1">
                <a:latin typeface="Century Gothic" panose="020B0502020202020204" pitchFamily="34" charset="0"/>
              </a:rPr>
              <a:t>en</a:t>
            </a:r>
            <a:r>
              <a:rPr lang="en-US" sz="1600">
                <a:latin typeface="Century Gothic" panose="020B0502020202020204" pitchFamily="34" charset="0"/>
              </a:rPr>
              <a:t> las redes.</a:t>
            </a:r>
            <a:endParaRPr lang="en-US" sz="1600" b="1">
              <a:latin typeface="Century Gothic" panose="020B0502020202020204" pitchFamily="34" charset="0"/>
            </a:endParaRPr>
          </a:p>
          <a:p>
            <a:pPr marL="285750" indent="-285750" algn="just">
              <a:lnSpc>
                <a:spcPct val="90000"/>
              </a:lnSpc>
              <a:spcBef>
                <a:spcPts val="745"/>
              </a:spcBef>
              <a:buFont typeface="Arial" panose="020B0604020202020204" pitchFamily="34" charset="0"/>
              <a:buChar char="•"/>
            </a:pPr>
            <a:r>
              <a:rPr lang="en-US" sz="1600" b="1" err="1">
                <a:latin typeface="Century Gothic" panose="020B0502020202020204" pitchFamily="34" charset="0"/>
              </a:rPr>
              <a:t>Formación</a:t>
            </a:r>
            <a:r>
              <a:rPr lang="en-US" sz="1600" b="1">
                <a:latin typeface="Century Gothic" panose="020B0502020202020204" pitchFamily="34" charset="0"/>
              </a:rPr>
              <a:t> de </a:t>
            </a:r>
            <a:r>
              <a:rPr lang="en-US" sz="1600" b="1" err="1">
                <a:latin typeface="Century Gothic" panose="020B0502020202020204" pitchFamily="34" charset="0"/>
              </a:rPr>
              <a:t>amistades</a:t>
            </a:r>
            <a:r>
              <a:rPr lang="en-US" sz="1600" b="1">
                <a:latin typeface="Century Gothic" panose="020B0502020202020204" pitchFamily="34" charset="0"/>
              </a:rPr>
              <a:t> </a:t>
            </a:r>
            <a:r>
              <a:rPr lang="en-US" sz="1600">
                <a:latin typeface="Century Gothic" panose="020B0502020202020204" pitchFamily="34" charset="0"/>
              </a:rPr>
              <a:t>entre </a:t>
            </a:r>
            <a:r>
              <a:rPr lang="en-US" sz="1600" err="1">
                <a:latin typeface="Century Gothic" panose="020B0502020202020204" pitchFamily="34" charset="0"/>
              </a:rPr>
              <a:t>niños</a:t>
            </a:r>
            <a:r>
              <a:rPr lang="en-US" sz="1600">
                <a:latin typeface="Century Gothic" panose="020B0502020202020204" pitchFamily="34" charset="0"/>
              </a:rPr>
              <a:t> que:</a:t>
            </a:r>
          </a:p>
          <a:p>
            <a:pPr marL="742950" lvl="1" indent="-285750" algn="just">
              <a:lnSpc>
                <a:spcPct val="90000"/>
              </a:lnSpc>
              <a:spcBef>
                <a:spcPts val="745"/>
              </a:spcBef>
              <a:buFont typeface="Arial" panose="020B0604020202020204" pitchFamily="34" charset="0"/>
              <a:buChar char="•"/>
            </a:pPr>
            <a:r>
              <a:rPr lang="en-US" sz="1600" b="1">
                <a:latin typeface="Century Gothic" panose="020B0502020202020204" pitchFamily="34" charset="0"/>
              </a:rPr>
              <a:t>Tienen </a:t>
            </a:r>
            <a:r>
              <a:rPr lang="en-US" sz="1600" b="1" err="1">
                <a:latin typeface="Century Gothic" panose="020B0502020202020204" pitchFamily="34" charset="0"/>
              </a:rPr>
              <a:t>niveles</a:t>
            </a:r>
            <a:r>
              <a:rPr lang="en-US" sz="1600" b="1">
                <a:latin typeface="Century Gothic" panose="020B0502020202020204" pitchFamily="34" charset="0"/>
              </a:rPr>
              <a:t> </a:t>
            </a:r>
            <a:r>
              <a:rPr lang="en-US" sz="1600" b="1" err="1">
                <a:latin typeface="Century Gothic" panose="020B0502020202020204" pitchFamily="34" charset="0"/>
              </a:rPr>
              <a:t>similares</a:t>
            </a:r>
            <a:r>
              <a:rPr lang="en-US" sz="1600" b="1">
                <a:latin typeface="Century Gothic" panose="020B0502020202020204" pitchFamily="34" charset="0"/>
              </a:rPr>
              <a:t> de </a:t>
            </a:r>
            <a:r>
              <a:rPr lang="en-US" sz="1600" b="1" err="1">
                <a:latin typeface="Century Gothic" panose="020B0502020202020204" pitchFamily="34" charset="0"/>
              </a:rPr>
              <a:t>actividad</a:t>
            </a:r>
            <a:r>
              <a:rPr lang="en-US" sz="1600" b="1">
                <a:latin typeface="Century Gothic" panose="020B0502020202020204" pitchFamily="34" charset="0"/>
              </a:rPr>
              <a:t> </a:t>
            </a:r>
            <a:r>
              <a:rPr lang="en-US" sz="1600" b="1" err="1">
                <a:latin typeface="Century Gothic" panose="020B0502020202020204" pitchFamily="34" charset="0"/>
              </a:rPr>
              <a:t>física</a:t>
            </a:r>
            <a:r>
              <a:rPr lang="en-US" sz="1600" b="1">
                <a:latin typeface="Century Gothic" panose="020B0502020202020204" pitchFamily="34" charset="0"/>
              </a:rPr>
              <a:t> </a:t>
            </a:r>
            <a:r>
              <a:rPr lang="en-US" sz="1600">
                <a:latin typeface="Century Gothic" panose="020B0502020202020204" pitchFamily="34" charset="0"/>
              </a:rPr>
              <a:t>(</a:t>
            </a:r>
            <a:r>
              <a:rPr lang="en-US" sz="1600" err="1">
                <a:latin typeface="Century Gothic" panose="020B0502020202020204" pitchFamily="34" charset="0"/>
              </a:rPr>
              <a:t>algunas</a:t>
            </a:r>
            <a:r>
              <a:rPr lang="en-US" sz="1600">
                <a:latin typeface="Century Gothic" panose="020B0502020202020204" pitchFamily="34" charset="0"/>
              </a:rPr>
              <a:t> redes).</a:t>
            </a:r>
          </a:p>
          <a:p>
            <a:pPr marL="742950" lvl="1" indent="-285750" algn="just">
              <a:lnSpc>
                <a:spcPct val="90000"/>
              </a:lnSpc>
              <a:spcBef>
                <a:spcPts val="745"/>
              </a:spcBef>
              <a:buFont typeface="Arial" panose="020B0604020202020204" pitchFamily="34" charset="0"/>
              <a:buChar char="•"/>
            </a:pPr>
            <a:r>
              <a:rPr lang="en-US" sz="1600" b="1">
                <a:latin typeface="Century Gothic" panose="020B0502020202020204" pitchFamily="34" charset="0"/>
              </a:rPr>
              <a:t>Tienen </a:t>
            </a:r>
            <a:r>
              <a:rPr lang="en-US" sz="1600" b="1" err="1">
                <a:latin typeface="Century Gothic" panose="020B0502020202020204" pitchFamily="34" charset="0"/>
              </a:rPr>
              <a:t>niveles</a:t>
            </a:r>
            <a:r>
              <a:rPr lang="en-US" sz="1600" b="1">
                <a:latin typeface="Century Gothic" panose="020B0502020202020204" pitchFamily="34" charset="0"/>
              </a:rPr>
              <a:t> </a:t>
            </a:r>
            <a:r>
              <a:rPr lang="en-US" sz="1600" b="1" err="1">
                <a:latin typeface="Century Gothic" panose="020B0502020202020204" pitchFamily="34" charset="0"/>
              </a:rPr>
              <a:t>diferentes</a:t>
            </a:r>
            <a:r>
              <a:rPr lang="en-US" sz="1600" b="1">
                <a:latin typeface="Century Gothic" panose="020B0502020202020204" pitchFamily="34" charset="0"/>
              </a:rPr>
              <a:t> de BMI </a:t>
            </a:r>
            <a:r>
              <a:rPr lang="en-US" sz="1600">
                <a:latin typeface="Century Gothic" panose="020B0502020202020204" pitchFamily="34" charset="0"/>
              </a:rPr>
              <a:t>(</a:t>
            </a:r>
            <a:r>
              <a:rPr lang="en-US" sz="1600" err="1">
                <a:latin typeface="Century Gothic" panose="020B0502020202020204" pitchFamily="34" charset="0"/>
              </a:rPr>
              <a:t>algunas</a:t>
            </a:r>
            <a:r>
              <a:rPr lang="en-US" sz="1600">
                <a:latin typeface="Century Gothic" panose="020B0502020202020204" pitchFamily="34" charset="0"/>
              </a:rPr>
              <a:t> redes).</a:t>
            </a:r>
          </a:p>
          <a:p>
            <a:pPr marL="742950" lvl="1" indent="-285750" algn="just">
              <a:lnSpc>
                <a:spcPct val="90000"/>
              </a:lnSpc>
              <a:spcBef>
                <a:spcPts val="745"/>
              </a:spcBef>
              <a:buFont typeface="Arial" panose="020B0604020202020204" pitchFamily="34" charset="0"/>
              <a:buChar char="•"/>
            </a:pPr>
            <a:r>
              <a:rPr lang="en-US" sz="1600" b="1">
                <a:latin typeface="Century Gothic" panose="020B0502020202020204" pitchFamily="34" charset="0"/>
              </a:rPr>
              <a:t>Les </a:t>
            </a:r>
            <a:r>
              <a:rPr lang="en-US" sz="1600" b="1" err="1">
                <a:latin typeface="Century Gothic" panose="020B0502020202020204" pitchFamily="34" charset="0"/>
              </a:rPr>
              <a:t>gusta</a:t>
            </a:r>
            <a:r>
              <a:rPr lang="en-US" sz="1600" b="1">
                <a:latin typeface="Century Gothic" panose="020B0502020202020204" pitchFamily="34" charset="0"/>
              </a:rPr>
              <a:t> MARA </a:t>
            </a:r>
            <a:r>
              <a:rPr lang="en-US" sz="1600" b="1" err="1">
                <a:latin typeface="Century Gothic" panose="020B0502020202020204" pitchFamily="34" charset="0"/>
              </a:rPr>
              <a:t>porque</a:t>
            </a:r>
            <a:r>
              <a:rPr lang="en-US" sz="1600" b="1">
                <a:latin typeface="Century Gothic" panose="020B0502020202020204" pitchFamily="34" charset="0"/>
              </a:rPr>
              <a:t> </a:t>
            </a:r>
            <a:r>
              <a:rPr lang="en-US" sz="1600" b="1" err="1">
                <a:latin typeface="Century Gothic" panose="020B0502020202020204" pitchFamily="34" charset="0"/>
              </a:rPr>
              <a:t>hacen</a:t>
            </a:r>
            <a:r>
              <a:rPr lang="en-US" sz="1600" b="1">
                <a:latin typeface="Century Gothic" panose="020B0502020202020204" pitchFamily="34" charset="0"/>
              </a:rPr>
              <a:t> </a:t>
            </a:r>
            <a:r>
              <a:rPr lang="en-US" sz="1600" b="1" err="1">
                <a:latin typeface="Century Gothic" panose="020B0502020202020204" pitchFamily="34" charset="0"/>
              </a:rPr>
              <a:t>actividad</a:t>
            </a:r>
            <a:r>
              <a:rPr lang="en-US" sz="1600" b="1">
                <a:latin typeface="Century Gothic" panose="020B0502020202020204" pitchFamily="34" charset="0"/>
              </a:rPr>
              <a:t> </a:t>
            </a:r>
            <a:r>
              <a:rPr lang="en-US" sz="1600" b="1" err="1">
                <a:latin typeface="Century Gothic" panose="020B0502020202020204" pitchFamily="34" charset="0"/>
              </a:rPr>
              <a:t>física</a:t>
            </a:r>
            <a:r>
              <a:rPr lang="en-US" sz="1600" b="1">
                <a:latin typeface="Century Gothic" panose="020B0502020202020204" pitchFamily="34" charset="0"/>
              </a:rPr>
              <a:t> </a:t>
            </a:r>
            <a:r>
              <a:rPr lang="en-US" sz="1600">
                <a:latin typeface="Century Gothic" panose="020B0502020202020204" pitchFamily="34" charset="0"/>
              </a:rPr>
              <a:t>(</a:t>
            </a:r>
            <a:r>
              <a:rPr lang="en-US" sz="1600" err="1">
                <a:latin typeface="Century Gothic" panose="020B0502020202020204" pitchFamily="34" charset="0"/>
              </a:rPr>
              <a:t>algunas</a:t>
            </a:r>
            <a:r>
              <a:rPr lang="en-US" sz="1600">
                <a:latin typeface="Century Gothic" panose="020B0502020202020204" pitchFamily="34" charset="0"/>
              </a:rPr>
              <a:t> redes).</a:t>
            </a:r>
          </a:p>
          <a:p>
            <a:pPr marL="742950" lvl="1" indent="-285750" algn="just">
              <a:lnSpc>
                <a:spcPct val="90000"/>
              </a:lnSpc>
              <a:spcBef>
                <a:spcPts val="745"/>
              </a:spcBef>
              <a:buFont typeface="Arial" panose="020B0604020202020204" pitchFamily="34" charset="0"/>
              <a:buChar char="•"/>
            </a:pPr>
            <a:r>
              <a:rPr lang="en-US" sz="1600" b="1">
                <a:latin typeface="Century Gothic" panose="020B0502020202020204" pitchFamily="34" charset="0"/>
              </a:rPr>
              <a:t>Les </a:t>
            </a:r>
            <a:r>
              <a:rPr lang="en-US" sz="1600" b="1" err="1">
                <a:latin typeface="Century Gothic" panose="020B0502020202020204" pitchFamily="34" charset="0"/>
              </a:rPr>
              <a:t>gusta</a:t>
            </a:r>
            <a:r>
              <a:rPr lang="en-US" sz="1600" b="1">
                <a:latin typeface="Century Gothic" panose="020B0502020202020204" pitchFamily="34" charset="0"/>
              </a:rPr>
              <a:t> MARA </a:t>
            </a:r>
            <a:r>
              <a:rPr lang="en-US" sz="1600" b="1" err="1">
                <a:latin typeface="Century Gothic" panose="020B0502020202020204" pitchFamily="34" charset="0"/>
              </a:rPr>
              <a:t>porque</a:t>
            </a:r>
            <a:r>
              <a:rPr lang="en-US" sz="1600" b="1">
                <a:latin typeface="Century Gothic" panose="020B0502020202020204" pitchFamily="34" charset="0"/>
              </a:rPr>
              <a:t> se </a:t>
            </a:r>
            <a:r>
              <a:rPr lang="en-US" sz="1600" b="1" err="1">
                <a:latin typeface="Century Gothic" panose="020B0502020202020204" pitchFamily="34" charset="0"/>
              </a:rPr>
              <a:t>divierten</a:t>
            </a:r>
            <a:r>
              <a:rPr lang="en-US" sz="1600" b="1">
                <a:latin typeface="Century Gothic" panose="020B0502020202020204" pitchFamily="34" charset="0"/>
              </a:rPr>
              <a:t> </a:t>
            </a:r>
            <a:r>
              <a:rPr lang="en-US" sz="1600">
                <a:latin typeface="Century Gothic" panose="020B0502020202020204" pitchFamily="34" charset="0"/>
              </a:rPr>
              <a:t>(</a:t>
            </a:r>
            <a:r>
              <a:rPr lang="en-US" sz="1600" err="1">
                <a:latin typeface="Century Gothic" panose="020B0502020202020204" pitchFamily="34" charset="0"/>
              </a:rPr>
              <a:t>algunas</a:t>
            </a:r>
            <a:r>
              <a:rPr lang="en-US" sz="1600">
                <a:latin typeface="Century Gothic" panose="020B0502020202020204" pitchFamily="34" charset="0"/>
              </a:rPr>
              <a:t> redes).</a:t>
            </a:r>
          </a:p>
          <a:p>
            <a:pPr marL="742950" lvl="1" indent="-285750" algn="just">
              <a:lnSpc>
                <a:spcPct val="90000"/>
              </a:lnSpc>
              <a:spcBef>
                <a:spcPts val="745"/>
              </a:spcBef>
              <a:buFont typeface="Arial" panose="020B0604020202020204" pitchFamily="34" charset="0"/>
              <a:buChar char="•"/>
            </a:pPr>
            <a:endParaRPr lang="en-US" sz="1600" b="1">
              <a:latin typeface="Century Gothic" panose="020B0502020202020204" pitchFamily="34" charset="0"/>
            </a:endParaRPr>
          </a:p>
          <a:p>
            <a:pPr algn="just">
              <a:lnSpc>
                <a:spcPct val="90000"/>
              </a:lnSpc>
              <a:spcBef>
                <a:spcPts val="745"/>
              </a:spcBef>
            </a:pPr>
            <a:endParaRPr lang="en-US" sz="1600">
              <a:latin typeface="Century Gothic" panose="020B0502020202020204" pitchFamily="34" charset="0"/>
            </a:endParaRPr>
          </a:p>
        </p:txBody>
      </p:sp>
    </p:spTree>
    <p:extLst>
      <p:ext uri="{BB962C8B-B14F-4D97-AF65-F5344CB8AC3E}">
        <p14:creationId xmlns:p14="http://schemas.microsoft.com/office/powerpoint/2010/main" val="3746526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D6C1E81-731D-C241-8785-985131D381E4}"/>
              </a:ext>
            </a:extLst>
          </p:cNvPr>
          <p:cNvPicPr>
            <a:picLocks noChangeAspect="1"/>
          </p:cNvPicPr>
          <p:nvPr/>
        </p:nvPicPr>
        <p:blipFill rotWithShape="1">
          <a:blip r:embed="rId2" cstate="print"/>
          <a:srcRect b="44844"/>
          <a:stretch/>
        </p:blipFill>
        <p:spPr>
          <a:xfrm>
            <a:off x="-112160" y="0"/>
            <a:ext cx="12304160" cy="6790778"/>
          </a:xfrm>
          <a:prstGeom prst="rect">
            <a:avLst/>
          </a:prstGeom>
        </p:spPr>
      </p:pic>
      <p:sp>
        <p:nvSpPr>
          <p:cNvPr id="2" name="1 Título"/>
          <p:cNvSpPr>
            <a:spLocks noGrp="1"/>
          </p:cNvSpPr>
          <p:nvPr>
            <p:ph type="title"/>
          </p:nvPr>
        </p:nvSpPr>
        <p:spPr/>
        <p:txBody>
          <a:bodyPr/>
          <a:lstStyle/>
          <a:p>
            <a:r>
              <a:rPr lang="es-CO"/>
              <a:t>Referencias</a:t>
            </a:r>
            <a:endParaRPr lang="es-ES"/>
          </a:p>
        </p:txBody>
      </p:sp>
      <p:sp>
        <p:nvSpPr>
          <p:cNvPr id="3" name="2 Marcador de contenido"/>
          <p:cNvSpPr>
            <a:spLocks noGrp="1"/>
          </p:cNvSpPr>
          <p:nvPr>
            <p:ph idx="1"/>
          </p:nvPr>
        </p:nvSpPr>
        <p:spPr/>
        <p:txBody>
          <a:bodyPr>
            <a:normAutofit/>
          </a:bodyPr>
          <a:lstStyle/>
          <a:p>
            <a:pPr lvl="1"/>
            <a:r>
              <a:rPr lang="es-ES" sz="2400" i="1" err="1"/>
              <a:t>Tasha</a:t>
            </a:r>
            <a:r>
              <a:rPr lang="es-ES" sz="2400" i="1"/>
              <a:t> Bock, James H. </a:t>
            </a:r>
            <a:r>
              <a:rPr lang="es-ES" sz="2400" i="1" err="1"/>
              <a:t>Fowler</a:t>
            </a:r>
            <a:r>
              <a:rPr lang="es-ES" sz="2400" i="1"/>
              <a:t>, Nicholas A. </a:t>
            </a:r>
            <a:r>
              <a:rPr lang="es-ES" sz="2400" i="1" err="1"/>
              <a:t>Christakis</a:t>
            </a:r>
            <a:r>
              <a:rPr lang="es-ES" sz="2400" i="1"/>
              <a:t>,</a:t>
            </a:r>
          </a:p>
          <a:p>
            <a:pPr lvl="1"/>
            <a:r>
              <a:rPr lang="en-US" sz="2400" err="1"/>
              <a:t>Luce</a:t>
            </a:r>
            <a:r>
              <a:rPr lang="en-US" sz="2400"/>
              <a:t> </a:t>
            </a:r>
            <a:r>
              <a:rPr lang="en-US" sz="2400" err="1"/>
              <a:t>Prignano</a:t>
            </a:r>
            <a:r>
              <a:rPr lang="en-US" sz="2400"/>
              <a:t> (PhysComp2 - </a:t>
            </a:r>
            <a:r>
              <a:rPr lang="en-US" sz="2400" err="1"/>
              <a:t>Universitat</a:t>
            </a:r>
            <a:r>
              <a:rPr lang="en-US" sz="2400"/>
              <a:t> de Barcelona), Emanuel </a:t>
            </a:r>
            <a:r>
              <a:rPr lang="en-US" sz="2400" err="1"/>
              <a:t>Cozzo</a:t>
            </a:r>
            <a:r>
              <a:rPr lang="en-US" sz="2400"/>
              <a:t> </a:t>
            </a:r>
            <a:r>
              <a:rPr lang="es-CO" sz="2400"/>
              <a:t>(BIFI - Zaragoza)</a:t>
            </a:r>
            <a:endParaRPr lang="es-ES" sz="2400" i="1"/>
          </a:p>
          <a:p>
            <a:pPr lvl="1"/>
            <a:r>
              <a:rPr lang="en-US" sz="2400"/>
              <a:t>Nicholas A. Christakis, James H. </a:t>
            </a:r>
            <a:r>
              <a:rPr lang="en-US" sz="2400" err="1"/>
              <a:t>Fowler.</a:t>
            </a:r>
            <a:r>
              <a:rPr lang="en-US" sz="2400" err="1">
                <a:hlinkClick r:id="rId3"/>
              </a:rPr>
              <a:t>Connected</a:t>
            </a:r>
            <a:r>
              <a:rPr lang="en-US" sz="2400">
                <a:hlinkClick r:id="rId3"/>
              </a:rPr>
              <a:t>: The Surprising Power of Our Social Networks and How They Shape Our Lives -- How Your Friends' Friends' Friends Affect Everything You Feel, Think, and Do</a:t>
            </a:r>
            <a:r>
              <a:rPr lang="en-US" sz="2400"/>
              <a:t>. </a:t>
            </a:r>
            <a:r>
              <a:rPr lang="en-US" sz="2400" err="1"/>
              <a:t>Capítulo</a:t>
            </a:r>
            <a:r>
              <a:rPr lang="en-US" sz="2400"/>
              <a:t> 1.</a:t>
            </a:r>
          </a:p>
          <a:p>
            <a:pPr lvl="1"/>
            <a:r>
              <a:rPr lang="en-US" sz="2400"/>
              <a:t>Gary Chartrand (1977), </a:t>
            </a:r>
            <a:r>
              <a:rPr lang="en-US" sz="2400" i="1">
                <a:hlinkClick r:id="rId4"/>
              </a:rPr>
              <a:t>Introductory Graph Theory</a:t>
            </a:r>
            <a:r>
              <a:rPr lang="en-US" sz="2400"/>
              <a:t>, </a:t>
            </a:r>
            <a:r>
              <a:rPr lang="en-US" sz="2400">
                <a:hlinkClick r:id="rId5" tooltip="Dover Publications"/>
              </a:rPr>
              <a:t>Dover Publications</a:t>
            </a:r>
            <a:r>
              <a:rPr lang="en-US" sz="2400"/>
              <a:t>, </a:t>
            </a:r>
            <a:r>
              <a:rPr lang="en-US" sz="2400">
                <a:hlinkClick r:id="rId6" tooltip="International Standard Book Number"/>
              </a:rPr>
              <a:t>ISBN</a:t>
            </a:r>
            <a:r>
              <a:rPr lang="en-US" sz="2400"/>
              <a:t> </a:t>
            </a:r>
            <a:r>
              <a:rPr lang="en-US" sz="2400">
                <a:hlinkClick r:id="rId7" tooltip="Special:BookSources/0486247759"/>
              </a:rPr>
              <a:t>0486247759</a:t>
            </a:r>
            <a:r>
              <a:rPr lang="en-US" sz="2400"/>
              <a:t>,</a:t>
            </a:r>
          </a:p>
        </p:txBody>
      </p:sp>
    </p:spTree>
    <p:extLst>
      <p:ext uri="{BB962C8B-B14F-4D97-AF65-F5344CB8AC3E}">
        <p14:creationId xmlns:p14="http://schemas.microsoft.com/office/powerpoint/2010/main" val="3977875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4DCEA9D-1CCA-4BE2-85C0-79FA84295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8270" y="2179712"/>
            <a:ext cx="7235460" cy="2498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133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5F1980-4B88-48B6-9ACD-59CB68464092}"/>
              </a:ext>
            </a:extLst>
          </p:cNvPr>
          <p:cNvSpPr>
            <a:spLocks noGrp="1"/>
          </p:cNvSpPr>
          <p:nvPr>
            <p:ph type="title"/>
          </p:nvPr>
        </p:nvSpPr>
        <p:spPr/>
        <p:txBody>
          <a:bodyPr/>
          <a:lstStyle/>
          <a:p>
            <a:r>
              <a:rPr lang="es-MX"/>
              <a:t>Encontrar estrategias para sembrar una intervención (incluso con datos de red no disponibles).</a:t>
            </a:r>
            <a:endParaRPr lang="en-US"/>
          </a:p>
        </p:txBody>
      </p:sp>
      <p:sp>
        <p:nvSpPr>
          <p:cNvPr id="5" name="Rectángulo 4">
            <a:extLst>
              <a:ext uri="{FF2B5EF4-FFF2-40B4-BE49-F238E27FC236}">
                <a16:creationId xmlns:a16="http://schemas.microsoft.com/office/drawing/2014/main" id="{D6653BB8-A031-463C-ABF3-3ED048159A76}"/>
              </a:ext>
            </a:extLst>
          </p:cNvPr>
          <p:cNvSpPr/>
          <p:nvPr/>
        </p:nvSpPr>
        <p:spPr>
          <a:xfrm>
            <a:off x="696000" y="2061557"/>
            <a:ext cx="10800000" cy="681644"/>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MX">
                <a:solidFill>
                  <a:schemeClr val="tx1"/>
                </a:solidFill>
              </a:rPr>
              <a:t>Proponer nuevos nodos semillas fáciles de identificar para acelerar el proceso de esparcimiento.</a:t>
            </a:r>
            <a:endParaRPr lang="en-US">
              <a:solidFill>
                <a:schemeClr val="tx1"/>
              </a:solidFill>
            </a:endParaRPr>
          </a:p>
        </p:txBody>
      </p:sp>
      <p:sp>
        <p:nvSpPr>
          <p:cNvPr id="6" name="Rectángulo 5">
            <a:extLst>
              <a:ext uri="{FF2B5EF4-FFF2-40B4-BE49-F238E27FC236}">
                <a16:creationId xmlns:a16="http://schemas.microsoft.com/office/drawing/2014/main" id="{35110F41-A680-4445-BE79-77594774FFDC}"/>
              </a:ext>
            </a:extLst>
          </p:cNvPr>
          <p:cNvSpPr/>
          <p:nvPr/>
        </p:nvSpPr>
        <p:spPr>
          <a:xfrm>
            <a:off x="696000" y="3319550"/>
            <a:ext cx="10800000" cy="681644"/>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MX">
                <a:solidFill>
                  <a:schemeClr val="tx1"/>
                </a:solidFill>
              </a:rPr>
              <a:t>Comparar la eficiencia de los nodos semilla simulando un proceso de propagación en diferentes redes reales.</a:t>
            </a:r>
            <a:endParaRPr lang="en-US">
              <a:solidFill>
                <a:schemeClr val="tx1"/>
              </a:solidFill>
            </a:endParaRPr>
          </a:p>
        </p:txBody>
      </p:sp>
      <p:sp>
        <p:nvSpPr>
          <p:cNvPr id="7" name="Rectángulo 6">
            <a:extLst>
              <a:ext uri="{FF2B5EF4-FFF2-40B4-BE49-F238E27FC236}">
                <a16:creationId xmlns:a16="http://schemas.microsoft.com/office/drawing/2014/main" id="{4D842912-03AA-4D06-A86D-B12519914741}"/>
              </a:ext>
            </a:extLst>
          </p:cNvPr>
          <p:cNvSpPr/>
          <p:nvPr/>
        </p:nvSpPr>
        <p:spPr>
          <a:xfrm>
            <a:off x="696000" y="4577542"/>
            <a:ext cx="10800000" cy="681644"/>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MX">
                <a:solidFill>
                  <a:schemeClr val="tx1"/>
                </a:solidFill>
              </a:rPr>
              <a:t>Realizar un análisis de sensibilidad variando la estructura de las redes y los parámetros del proceso de difusión.</a:t>
            </a:r>
            <a:endParaRPr lang="en-US">
              <a:solidFill>
                <a:schemeClr val="tx1"/>
              </a:solidFill>
            </a:endParaRPr>
          </a:p>
        </p:txBody>
      </p:sp>
    </p:spTree>
    <p:extLst>
      <p:ext uri="{BB962C8B-B14F-4D97-AF65-F5344CB8AC3E}">
        <p14:creationId xmlns:p14="http://schemas.microsoft.com/office/powerpoint/2010/main" val="2306263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96C56-E76E-44A7-B156-E3DFCE1A80D8}"/>
              </a:ext>
            </a:extLst>
          </p:cNvPr>
          <p:cNvSpPr>
            <a:spLocks noGrp="1"/>
          </p:cNvSpPr>
          <p:nvPr>
            <p:ph type="title"/>
          </p:nvPr>
        </p:nvSpPr>
        <p:spPr/>
        <p:txBody>
          <a:bodyPr/>
          <a:lstStyle/>
          <a:p>
            <a:r>
              <a:rPr lang="es-CO"/>
              <a:t>Actividad</a:t>
            </a:r>
          </a:p>
        </p:txBody>
      </p:sp>
      <p:sp>
        <p:nvSpPr>
          <p:cNvPr id="3" name="Content Placeholder 2">
            <a:extLst>
              <a:ext uri="{FF2B5EF4-FFF2-40B4-BE49-F238E27FC236}">
                <a16:creationId xmlns:a16="http://schemas.microsoft.com/office/drawing/2014/main" id="{BDA95B00-85E8-4065-8B02-1C4409AB9441}"/>
              </a:ext>
            </a:extLst>
          </p:cNvPr>
          <p:cNvSpPr>
            <a:spLocks noGrp="1"/>
          </p:cNvSpPr>
          <p:nvPr>
            <p:ph idx="1"/>
          </p:nvPr>
        </p:nvSpPr>
        <p:spPr/>
        <p:txBody>
          <a:bodyPr>
            <a:normAutofit fontScale="92500" lnSpcReduction="10000"/>
          </a:bodyPr>
          <a:lstStyle/>
          <a:p>
            <a:pPr marL="0" indent="0">
              <a:buNone/>
            </a:pPr>
            <a:r>
              <a:rPr lang="es-CO"/>
              <a:t>La campaña de Claudia López ya ha invertido mucho dinero durante su candidatura, por lo que el jefe de campaña solo les ha dado </a:t>
            </a:r>
            <a:r>
              <a:rPr lang="es-CO" b="1"/>
              <a:t>10 millones de pesos </a:t>
            </a:r>
            <a:r>
              <a:rPr lang="es-CO"/>
              <a:t>para realizar una prueba piloto sobre la efectividad de una campaña por Facebook basada en estudio de redes que ustedes han propuesto.</a:t>
            </a:r>
          </a:p>
          <a:p>
            <a:pPr marL="0" indent="0">
              <a:buNone/>
            </a:pPr>
            <a:endParaRPr lang="es-CO"/>
          </a:p>
          <a:p>
            <a:pPr marL="0" indent="0">
              <a:buNone/>
            </a:pPr>
            <a:r>
              <a:rPr lang="es-CO"/>
              <a:t>Por lo tanto, deben escoger entre una de las metodologías de selección de nodos semilla (nodos con mayor </a:t>
            </a:r>
            <a:r>
              <a:rPr lang="es-CO" err="1"/>
              <a:t>Degree</a:t>
            </a:r>
            <a:r>
              <a:rPr lang="es-CO"/>
              <a:t> </a:t>
            </a:r>
            <a:r>
              <a:rPr lang="es-CO" err="1"/>
              <a:t>Centrality</a:t>
            </a:r>
            <a:r>
              <a:rPr lang="es-CO"/>
              <a:t>, nodos con mayor </a:t>
            </a:r>
            <a:r>
              <a:rPr lang="es-CO" err="1"/>
              <a:t>Betweenness</a:t>
            </a:r>
            <a:r>
              <a:rPr lang="es-CO"/>
              <a:t>, nodos con mayor </a:t>
            </a:r>
            <a:r>
              <a:rPr lang="es-CO" err="1"/>
              <a:t>Eigenvector</a:t>
            </a:r>
            <a:r>
              <a:rPr lang="es-CO"/>
              <a:t> </a:t>
            </a:r>
            <a:r>
              <a:rPr lang="es-CO" err="1"/>
              <a:t>Centrality</a:t>
            </a:r>
            <a:r>
              <a:rPr lang="es-CO"/>
              <a:t> y los </a:t>
            </a:r>
            <a:r>
              <a:rPr lang="es-CO" err="1"/>
              <a:t>Community</a:t>
            </a:r>
            <a:r>
              <a:rPr lang="es-CO"/>
              <a:t> </a:t>
            </a:r>
            <a:r>
              <a:rPr lang="es-CO" err="1"/>
              <a:t>Hubs</a:t>
            </a:r>
            <a:r>
              <a:rPr lang="es-CO"/>
              <a:t>) teniendo presente que </a:t>
            </a:r>
            <a:r>
              <a:rPr lang="es-CO" b="1"/>
              <a:t>no pueden exceder el presupuesto</a:t>
            </a:r>
            <a:r>
              <a:rPr lang="es-CO"/>
              <a:t> al escoger los nodos y quieren que la propagación de información ocurra en el menor tiempo posible dado que las elecciones se aproximan. Si lo desean pueden utilizar estrategias mixtas, es decir nodos identificados con diferentes estrategias.</a:t>
            </a:r>
          </a:p>
          <a:p>
            <a:pPr marL="0" indent="0">
              <a:buNone/>
            </a:pPr>
            <a:endParaRPr lang="es-CO"/>
          </a:p>
          <a:p>
            <a:pPr marL="0" indent="0">
              <a:buNone/>
            </a:pPr>
            <a:r>
              <a:rPr lang="es-CO"/>
              <a:t>Adicionalmente, ustedes quieren que su publicidad llegue a mínimo el 80% de la población para poder considerar la prueba piloto como un éxito.</a:t>
            </a:r>
          </a:p>
          <a:p>
            <a:pPr marL="0" indent="0">
              <a:buNone/>
            </a:pPr>
            <a:endParaRPr lang="es-CO"/>
          </a:p>
          <a:p>
            <a:pPr marL="0" indent="0">
              <a:buNone/>
            </a:pPr>
            <a:r>
              <a:rPr lang="es-CO"/>
              <a:t>Comparen las estrategias y den su recomendación de a que nodos la campaña de Claudia Lopez debería contratar para hacer publicidad. Muestren clara y ordenadamente su procedimiento.</a:t>
            </a:r>
          </a:p>
          <a:p>
            <a:pPr marL="0" indent="0">
              <a:buNone/>
            </a:pPr>
            <a:endParaRPr lang="es-CO"/>
          </a:p>
        </p:txBody>
      </p:sp>
    </p:spTree>
    <p:extLst>
      <p:ext uri="{BB962C8B-B14F-4D97-AF65-F5344CB8AC3E}">
        <p14:creationId xmlns:p14="http://schemas.microsoft.com/office/powerpoint/2010/main" val="4128505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DA562F-5D19-4820-B6A4-B753DBA7C3AC}"/>
              </a:ext>
            </a:extLst>
          </p:cNvPr>
          <p:cNvSpPr/>
          <p:nvPr/>
        </p:nvSpPr>
        <p:spPr>
          <a:xfrm>
            <a:off x="695400" y="548680"/>
            <a:ext cx="5400600" cy="7200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2800">
                <a:solidFill>
                  <a:schemeClr val="tx1"/>
                </a:solidFill>
              </a:rPr>
              <a:t>Semillas basadas en el mayor grado</a:t>
            </a:r>
          </a:p>
        </p:txBody>
      </p:sp>
      <p:pic>
        <p:nvPicPr>
          <p:cNvPr id="3" name="Picture 2">
            <a:extLst>
              <a:ext uri="{FF2B5EF4-FFF2-40B4-BE49-F238E27FC236}">
                <a16:creationId xmlns:a16="http://schemas.microsoft.com/office/drawing/2014/main" id="{E2E61683-26B2-45BF-B241-9165D937D84D}"/>
              </a:ext>
            </a:extLst>
          </p:cNvPr>
          <p:cNvPicPr>
            <a:picLocks noChangeAspect="1"/>
          </p:cNvPicPr>
          <p:nvPr/>
        </p:nvPicPr>
        <p:blipFill>
          <a:blip r:embed="rId2"/>
          <a:stretch>
            <a:fillRect/>
          </a:stretch>
        </p:blipFill>
        <p:spPr>
          <a:xfrm>
            <a:off x="852436" y="1700808"/>
            <a:ext cx="10487128" cy="3744416"/>
          </a:xfrm>
          <a:prstGeom prst="rect">
            <a:avLst/>
          </a:prstGeom>
        </p:spPr>
      </p:pic>
    </p:spTree>
    <p:extLst>
      <p:ext uri="{BB962C8B-B14F-4D97-AF65-F5344CB8AC3E}">
        <p14:creationId xmlns:p14="http://schemas.microsoft.com/office/powerpoint/2010/main" val="3182885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DA562F-5D19-4820-B6A4-B753DBA7C3AC}"/>
              </a:ext>
            </a:extLst>
          </p:cNvPr>
          <p:cNvSpPr/>
          <p:nvPr/>
        </p:nvSpPr>
        <p:spPr>
          <a:xfrm>
            <a:off x="695400" y="548680"/>
            <a:ext cx="6912768" cy="7200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2800">
                <a:solidFill>
                  <a:schemeClr val="tx1"/>
                </a:solidFill>
              </a:rPr>
              <a:t>Semillas basadas en el mayor </a:t>
            </a:r>
            <a:r>
              <a:rPr lang="es-CO" sz="2800" err="1">
                <a:solidFill>
                  <a:schemeClr val="tx1"/>
                </a:solidFill>
              </a:rPr>
              <a:t>Betweenness</a:t>
            </a:r>
            <a:endParaRPr lang="es-CO" sz="2800">
              <a:solidFill>
                <a:schemeClr val="tx1"/>
              </a:solidFill>
            </a:endParaRPr>
          </a:p>
        </p:txBody>
      </p:sp>
      <p:pic>
        <p:nvPicPr>
          <p:cNvPr id="4" name="Picture 3">
            <a:extLst>
              <a:ext uri="{FF2B5EF4-FFF2-40B4-BE49-F238E27FC236}">
                <a16:creationId xmlns:a16="http://schemas.microsoft.com/office/drawing/2014/main" id="{3B621D8E-F1A9-4B66-9922-5E668D4E141D}"/>
              </a:ext>
            </a:extLst>
          </p:cNvPr>
          <p:cNvPicPr>
            <a:picLocks noChangeAspect="1"/>
          </p:cNvPicPr>
          <p:nvPr/>
        </p:nvPicPr>
        <p:blipFill>
          <a:blip r:embed="rId2"/>
          <a:stretch>
            <a:fillRect/>
          </a:stretch>
        </p:blipFill>
        <p:spPr>
          <a:xfrm>
            <a:off x="1489864" y="1622028"/>
            <a:ext cx="9212272" cy="3613944"/>
          </a:xfrm>
          <a:prstGeom prst="rect">
            <a:avLst/>
          </a:prstGeom>
        </p:spPr>
      </p:pic>
    </p:spTree>
    <p:extLst>
      <p:ext uri="{BB962C8B-B14F-4D97-AF65-F5344CB8AC3E}">
        <p14:creationId xmlns:p14="http://schemas.microsoft.com/office/powerpoint/2010/main" val="2650663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CB8A3-C0E2-411D-9F49-CBB575675E5C}"/>
              </a:ext>
            </a:extLst>
          </p:cNvPr>
          <p:cNvSpPr>
            <a:spLocks noGrp="1"/>
          </p:cNvSpPr>
          <p:nvPr>
            <p:ph type="title"/>
          </p:nvPr>
        </p:nvSpPr>
        <p:spPr/>
        <p:txBody>
          <a:bodyPr/>
          <a:lstStyle/>
          <a:p>
            <a:r>
              <a:rPr lang="es-CO"/>
              <a:t>Método de Detección de Comunidades</a:t>
            </a:r>
          </a:p>
        </p:txBody>
      </p:sp>
      <p:pic>
        <p:nvPicPr>
          <p:cNvPr id="6" name="Picture 5">
            <a:extLst>
              <a:ext uri="{FF2B5EF4-FFF2-40B4-BE49-F238E27FC236}">
                <a16:creationId xmlns:a16="http://schemas.microsoft.com/office/drawing/2014/main" id="{33559983-21F7-4BE5-BED0-1365551C2EB0}"/>
              </a:ext>
            </a:extLst>
          </p:cNvPr>
          <p:cNvPicPr>
            <a:picLocks noChangeAspect="1"/>
          </p:cNvPicPr>
          <p:nvPr/>
        </p:nvPicPr>
        <p:blipFill>
          <a:blip r:embed="rId2"/>
          <a:stretch>
            <a:fillRect/>
          </a:stretch>
        </p:blipFill>
        <p:spPr>
          <a:xfrm>
            <a:off x="1566800" y="1692278"/>
            <a:ext cx="9058399" cy="4032448"/>
          </a:xfrm>
          <a:prstGeom prst="rect">
            <a:avLst/>
          </a:prstGeom>
        </p:spPr>
      </p:pic>
    </p:spTree>
    <p:extLst>
      <p:ext uri="{BB962C8B-B14F-4D97-AF65-F5344CB8AC3E}">
        <p14:creationId xmlns:p14="http://schemas.microsoft.com/office/powerpoint/2010/main" val="149260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79063C-0937-4C0C-82A7-3CDFD6F6092D}"/>
              </a:ext>
            </a:extLst>
          </p:cNvPr>
          <p:cNvSpPr>
            <a:spLocks noGrp="1"/>
          </p:cNvSpPr>
          <p:nvPr>
            <p:ph type="title"/>
          </p:nvPr>
        </p:nvSpPr>
        <p:spPr/>
        <p:txBody>
          <a:bodyPr/>
          <a:lstStyle/>
          <a:p>
            <a:r>
              <a:rPr lang="es-CO"/>
              <a:t>Comencemos con un proceso de contagio SI</a:t>
            </a:r>
          </a:p>
        </p:txBody>
      </p:sp>
      <p:sp>
        <p:nvSpPr>
          <p:cNvPr id="3" name="24 Elipse">
            <a:extLst>
              <a:ext uri="{FF2B5EF4-FFF2-40B4-BE49-F238E27FC236}">
                <a16:creationId xmlns:a16="http://schemas.microsoft.com/office/drawing/2014/main" id="{18433EE0-B1CE-4049-AFC0-C5AD49DE5053}"/>
              </a:ext>
            </a:extLst>
          </p:cNvPr>
          <p:cNvSpPr/>
          <p:nvPr/>
        </p:nvSpPr>
        <p:spPr>
          <a:xfrm>
            <a:off x="4811610" y="5072999"/>
            <a:ext cx="384043" cy="387244"/>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65000"/>
                  <a:lumOff val="35000"/>
                </a:schemeClr>
              </a:solidFill>
            </a:endParaRPr>
          </a:p>
        </p:txBody>
      </p:sp>
      <p:sp>
        <p:nvSpPr>
          <p:cNvPr id="4" name="25 Elipse">
            <a:extLst>
              <a:ext uri="{FF2B5EF4-FFF2-40B4-BE49-F238E27FC236}">
                <a16:creationId xmlns:a16="http://schemas.microsoft.com/office/drawing/2014/main" id="{6373FAED-9E09-4B06-BE33-119CDF1EEA5F}"/>
              </a:ext>
            </a:extLst>
          </p:cNvPr>
          <p:cNvSpPr/>
          <p:nvPr/>
        </p:nvSpPr>
        <p:spPr>
          <a:xfrm>
            <a:off x="5835527" y="5193974"/>
            <a:ext cx="384043" cy="387244"/>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65000"/>
                  <a:lumOff val="35000"/>
                </a:schemeClr>
              </a:solidFill>
            </a:endParaRPr>
          </a:p>
        </p:txBody>
      </p:sp>
      <p:sp>
        <p:nvSpPr>
          <p:cNvPr id="5" name="26 Elipse">
            <a:extLst>
              <a:ext uri="{FF2B5EF4-FFF2-40B4-BE49-F238E27FC236}">
                <a16:creationId xmlns:a16="http://schemas.microsoft.com/office/drawing/2014/main" id="{8FB7F42F-6569-4BA6-A7E3-A5192FC9770A}"/>
              </a:ext>
            </a:extLst>
          </p:cNvPr>
          <p:cNvSpPr/>
          <p:nvPr/>
        </p:nvSpPr>
        <p:spPr>
          <a:xfrm>
            <a:off x="3187483" y="3518835"/>
            <a:ext cx="384043" cy="387244"/>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bg1"/>
              </a:solidFill>
              <a:latin typeface="Gill Sans Light"/>
              <a:cs typeface="Gill Sans Light"/>
            </a:endParaRPr>
          </a:p>
        </p:txBody>
      </p:sp>
      <p:sp>
        <p:nvSpPr>
          <p:cNvPr id="6" name="27 Elipse">
            <a:extLst>
              <a:ext uri="{FF2B5EF4-FFF2-40B4-BE49-F238E27FC236}">
                <a16:creationId xmlns:a16="http://schemas.microsoft.com/office/drawing/2014/main" id="{2A990301-8B2F-45F9-BD94-D48F6A1DCCB7}"/>
              </a:ext>
            </a:extLst>
          </p:cNvPr>
          <p:cNvSpPr/>
          <p:nvPr/>
        </p:nvSpPr>
        <p:spPr>
          <a:xfrm>
            <a:off x="5208544" y="4240795"/>
            <a:ext cx="384043" cy="387244"/>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65000"/>
                  <a:lumOff val="35000"/>
                </a:schemeClr>
              </a:solidFill>
            </a:endParaRPr>
          </a:p>
        </p:txBody>
      </p:sp>
      <p:sp>
        <p:nvSpPr>
          <p:cNvPr id="7" name="28 Elipse">
            <a:extLst>
              <a:ext uri="{FF2B5EF4-FFF2-40B4-BE49-F238E27FC236}">
                <a16:creationId xmlns:a16="http://schemas.microsoft.com/office/drawing/2014/main" id="{0F4D20AF-30F2-4C1A-A3E8-7274833EE8C7}"/>
              </a:ext>
            </a:extLst>
          </p:cNvPr>
          <p:cNvSpPr/>
          <p:nvPr/>
        </p:nvSpPr>
        <p:spPr>
          <a:xfrm>
            <a:off x="6150171" y="2663734"/>
            <a:ext cx="384043" cy="387244"/>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65000"/>
                  <a:lumOff val="35000"/>
                </a:schemeClr>
              </a:solidFill>
            </a:endParaRPr>
          </a:p>
        </p:txBody>
      </p:sp>
      <p:sp>
        <p:nvSpPr>
          <p:cNvPr id="8" name="29 Elipse">
            <a:extLst>
              <a:ext uri="{FF2B5EF4-FFF2-40B4-BE49-F238E27FC236}">
                <a16:creationId xmlns:a16="http://schemas.microsoft.com/office/drawing/2014/main" id="{694F9790-46EB-4511-999B-9C74885CC8EA}"/>
              </a:ext>
            </a:extLst>
          </p:cNvPr>
          <p:cNvSpPr/>
          <p:nvPr/>
        </p:nvSpPr>
        <p:spPr>
          <a:xfrm>
            <a:off x="4811610" y="3239882"/>
            <a:ext cx="384043" cy="387244"/>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65000"/>
                  <a:lumOff val="35000"/>
                </a:schemeClr>
              </a:solidFill>
            </a:endParaRPr>
          </a:p>
        </p:txBody>
      </p:sp>
      <p:sp>
        <p:nvSpPr>
          <p:cNvPr id="9" name="30 Elipse">
            <a:extLst>
              <a:ext uri="{FF2B5EF4-FFF2-40B4-BE49-F238E27FC236}">
                <a16:creationId xmlns:a16="http://schemas.microsoft.com/office/drawing/2014/main" id="{C0755471-1616-458C-A351-B4E98110FA6A}"/>
              </a:ext>
            </a:extLst>
          </p:cNvPr>
          <p:cNvSpPr/>
          <p:nvPr/>
        </p:nvSpPr>
        <p:spPr>
          <a:xfrm>
            <a:off x="6147322" y="3518835"/>
            <a:ext cx="384043" cy="387244"/>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65000"/>
                  <a:lumOff val="35000"/>
                </a:schemeClr>
              </a:solidFill>
            </a:endParaRPr>
          </a:p>
        </p:txBody>
      </p:sp>
      <p:sp>
        <p:nvSpPr>
          <p:cNvPr id="10" name="31 Elipse">
            <a:extLst>
              <a:ext uri="{FF2B5EF4-FFF2-40B4-BE49-F238E27FC236}">
                <a16:creationId xmlns:a16="http://schemas.microsoft.com/office/drawing/2014/main" id="{0BD23B3B-4F7F-4645-853E-04E7339AB6BF}"/>
              </a:ext>
            </a:extLst>
          </p:cNvPr>
          <p:cNvSpPr/>
          <p:nvPr/>
        </p:nvSpPr>
        <p:spPr>
          <a:xfrm>
            <a:off x="7335835" y="3531126"/>
            <a:ext cx="384043" cy="387244"/>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65000"/>
                  <a:lumOff val="35000"/>
                </a:schemeClr>
              </a:solidFill>
            </a:endParaRPr>
          </a:p>
        </p:txBody>
      </p:sp>
      <p:sp>
        <p:nvSpPr>
          <p:cNvPr id="11" name="32 Elipse">
            <a:extLst>
              <a:ext uri="{FF2B5EF4-FFF2-40B4-BE49-F238E27FC236}">
                <a16:creationId xmlns:a16="http://schemas.microsoft.com/office/drawing/2014/main" id="{8F6F7722-A5BB-494C-8BA4-46BA943E2410}"/>
              </a:ext>
            </a:extLst>
          </p:cNvPr>
          <p:cNvSpPr/>
          <p:nvPr/>
        </p:nvSpPr>
        <p:spPr>
          <a:xfrm>
            <a:off x="6397456" y="4359610"/>
            <a:ext cx="384043" cy="387244"/>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65000"/>
                  <a:lumOff val="35000"/>
                </a:schemeClr>
              </a:solidFill>
            </a:endParaRPr>
          </a:p>
        </p:txBody>
      </p:sp>
      <p:sp>
        <p:nvSpPr>
          <p:cNvPr id="12" name="33 Elipse">
            <a:extLst>
              <a:ext uri="{FF2B5EF4-FFF2-40B4-BE49-F238E27FC236}">
                <a16:creationId xmlns:a16="http://schemas.microsoft.com/office/drawing/2014/main" id="{C19FAE1A-4A9E-4B97-9EC6-2CF82AEA5E91}"/>
              </a:ext>
            </a:extLst>
          </p:cNvPr>
          <p:cNvSpPr/>
          <p:nvPr/>
        </p:nvSpPr>
        <p:spPr>
          <a:xfrm>
            <a:off x="8165512" y="4320566"/>
            <a:ext cx="384043" cy="387244"/>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65000"/>
                  <a:lumOff val="35000"/>
                </a:schemeClr>
              </a:solidFill>
            </a:endParaRPr>
          </a:p>
        </p:txBody>
      </p:sp>
      <p:sp>
        <p:nvSpPr>
          <p:cNvPr id="13" name="34 Elipse">
            <a:extLst>
              <a:ext uri="{FF2B5EF4-FFF2-40B4-BE49-F238E27FC236}">
                <a16:creationId xmlns:a16="http://schemas.microsoft.com/office/drawing/2014/main" id="{C8A8DBD2-60BF-4CEC-80C4-14D7D80CCFB7}"/>
              </a:ext>
            </a:extLst>
          </p:cNvPr>
          <p:cNvSpPr/>
          <p:nvPr/>
        </p:nvSpPr>
        <p:spPr>
          <a:xfrm>
            <a:off x="7335835" y="5167994"/>
            <a:ext cx="384043" cy="387244"/>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65000"/>
                  <a:lumOff val="35000"/>
                </a:schemeClr>
              </a:solidFill>
            </a:endParaRPr>
          </a:p>
        </p:txBody>
      </p:sp>
      <p:sp>
        <p:nvSpPr>
          <p:cNvPr id="14" name="35 Elipse">
            <a:extLst>
              <a:ext uri="{FF2B5EF4-FFF2-40B4-BE49-F238E27FC236}">
                <a16:creationId xmlns:a16="http://schemas.microsoft.com/office/drawing/2014/main" id="{3E62E16A-71B1-4202-ADEE-9D226C8C7FD2}"/>
              </a:ext>
            </a:extLst>
          </p:cNvPr>
          <p:cNvSpPr/>
          <p:nvPr/>
        </p:nvSpPr>
        <p:spPr>
          <a:xfrm>
            <a:off x="7552396" y="2713523"/>
            <a:ext cx="384043" cy="387244"/>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65000"/>
                  <a:lumOff val="35000"/>
                </a:schemeClr>
              </a:solidFill>
            </a:endParaRPr>
          </a:p>
        </p:txBody>
      </p:sp>
      <p:cxnSp>
        <p:nvCxnSpPr>
          <p:cNvPr id="15" name="43 Conector recto de flecha">
            <a:extLst>
              <a:ext uri="{FF2B5EF4-FFF2-40B4-BE49-F238E27FC236}">
                <a16:creationId xmlns:a16="http://schemas.microsoft.com/office/drawing/2014/main" id="{A45EA230-5DC8-4D29-8D9B-B46553464DF3}"/>
              </a:ext>
            </a:extLst>
          </p:cNvPr>
          <p:cNvCxnSpPr>
            <a:stCxn id="33" idx="4"/>
          </p:cNvCxnSpPr>
          <p:nvPr/>
        </p:nvCxnSpPr>
        <p:spPr>
          <a:xfrm>
            <a:off x="4134926" y="2624689"/>
            <a:ext cx="245116" cy="1880543"/>
          </a:xfrm>
          <a:prstGeom prst="straightConnector1">
            <a:avLst/>
          </a:prstGeom>
          <a:ln w="38100" cmpd="sng">
            <a:solidFill>
              <a:srgbClr val="FFAD13"/>
            </a:solidFill>
            <a:tailEnd type="arrow"/>
          </a:ln>
          <a:effectLst/>
        </p:spPr>
        <p:style>
          <a:lnRef idx="2">
            <a:schemeClr val="dk1"/>
          </a:lnRef>
          <a:fillRef idx="0">
            <a:schemeClr val="dk1"/>
          </a:fillRef>
          <a:effectRef idx="1">
            <a:schemeClr val="dk1"/>
          </a:effectRef>
          <a:fontRef idx="minor">
            <a:schemeClr val="tx1"/>
          </a:fontRef>
        </p:style>
      </p:cxnSp>
      <p:cxnSp>
        <p:nvCxnSpPr>
          <p:cNvPr id="16" name="51 Conector recto de flecha">
            <a:extLst>
              <a:ext uri="{FF2B5EF4-FFF2-40B4-BE49-F238E27FC236}">
                <a16:creationId xmlns:a16="http://schemas.microsoft.com/office/drawing/2014/main" id="{F218486F-2D53-470A-A26A-AC8CA02FFE56}"/>
              </a:ext>
            </a:extLst>
          </p:cNvPr>
          <p:cNvCxnSpPr>
            <a:stCxn id="33" idx="5"/>
            <a:endCxn id="9" idx="1"/>
          </p:cNvCxnSpPr>
          <p:nvPr/>
        </p:nvCxnSpPr>
        <p:spPr>
          <a:xfrm>
            <a:off x="4444027" y="2508689"/>
            <a:ext cx="1759536" cy="1066856"/>
          </a:xfrm>
          <a:prstGeom prst="straightConnector1">
            <a:avLst/>
          </a:prstGeom>
          <a:ln w="38100" cmpd="sng">
            <a:solidFill>
              <a:srgbClr val="FFAD13"/>
            </a:solidFill>
            <a:tailEnd type="arrow"/>
          </a:ln>
          <a:effectLst/>
        </p:spPr>
        <p:style>
          <a:lnRef idx="2">
            <a:schemeClr val="dk1"/>
          </a:lnRef>
          <a:fillRef idx="0">
            <a:schemeClr val="dk1"/>
          </a:fillRef>
          <a:effectRef idx="1">
            <a:schemeClr val="dk1"/>
          </a:effectRef>
          <a:fontRef idx="minor">
            <a:schemeClr val="tx1"/>
          </a:fontRef>
        </p:style>
      </p:cxnSp>
      <p:cxnSp>
        <p:nvCxnSpPr>
          <p:cNvPr id="17" name="55 Conector recto de flecha">
            <a:extLst>
              <a:ext uri="{FF2B5EF4-FFF2-40B4-BE49-F238E27FC236}">
                <a16:creationId xmlns:a16="http://schemas.microsoft.com/office/drawing/2014/main" id="{44677679-8B74-46AF-8319-88FC8413288A}"/>
              </a:ext>
            </a:extLst>
          </p:cNvPr>
          <p:cNvCxnSpPr>
            <a:stCxn id="33" idx="6"/>
            <a:endCxn id="14" idx="1"/>
          </p:cNvCxnSpPr>
          <p:nvPr/>
        </p:nvCxnSpPr>
        <p:spPr>
          <a:xfrm>
            <a:off x="4572062" y="2228644"/>
            <a:ext cx="3036576" cy="541589"/>
          </a:xfrm>
          <a:prstGeom prst="straightConnector1">
            <a:avLst/>
          </a:prstGeom>
          <a:ln w="38100" cmpd="sng">
            <a:solidFill>
              <a:srgbClr val="FFAD13"/>
            </a:solidFill>
            <a:tailEnd type="arrow"/>
          </a:ln>
          <a:effectLst/>
        </p:spPr>
        <p:style>
          <a:lnRef idx="2">
            <a:schemeClr val="dk1"/>
          </a:lnRef>
          <a:fillRef idx="0">
            <a:schemeClr val="dk1"/>
          </a:fillRef>
          <a:effectRef idx="1">
            <a:schemeClr val="dk1"/>
          </a:effectRef>
          <a:fontRef idx="minor">
            <a:schemeClr val="tx1"/>
          </a:fontRef>
        </p:style>
      </p:cxnSp>
      <p:cxnSp>
        <p:nvCxnSpPr>
          <p:cNvPr id="18" name="66 Conector recto">
            <a:extLst>
              <a:ext uri="{FF2B5EF4-FFF2-40B4-BE49-F238E27FC236}">
                <a16:creationId xmlns:a16="http://schemas.microsoft.com/office/drawing/2014/main" id="{501B7A31-5F85-484F-823E-A2AB4F44F512}"/>
              </a:ext>
            </a:extLst>
          </p:cNvPr>
          <p:cNvCxnSpPr>
            <a:stCxn id="34" idx="5"/>
            <a:endCxn id="3" idx="1"/>
          </p:cNvCxnSpPr>
          <p:nvPr/>
        </p:nvCxnSpPr>
        <p:spPr>
          <a:xfrm>
            <a:off x="4515822" y="4835765"/>
            <a:ext cx="352029" cy="293945"/>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19" name="72 Conector recto">
            <a:extLst>
              <a:ext uri="{FF2B5EF4-FFF2-40B4-BE49-F238E27FC236}">
                <a16:creationId xmlns:a16="http://schemas.microsoft.com/office/drawing/2014/main" id="{60751716-7816-402A-99B6-DE60408B79B5}"/>
              </a:ext>
            </a:extLst>
          </p:cNvPr>
          <p:cNvCxnSpPr>
            <a:endCxn id="11" idx="2"/>
          </p:cNvCxnSpPr>
          <p:nvPr/>
        </p:nvCxnSpPr>
        <p:spPr>
          <a:xfrm>
            <a:off x="5583555" y="4426314"/>
            <a:ext cx="813901" cy="126919"/>
          </a:xfrm>
          <a:prstGeom prst="line">
            <a:avLst/>
          </a:prstGeom>
          <a:ln w="38100" cmpd="sng"/>
          <a:effectLst/>
        </p:spPr>
        <p:style>
          <a:lnRef idx="2">
            <a:schemeClr val="accent3"/>
          </a:lnRef>
          <a:fillRef idx="0">
            <a:schemeClr val="accent3"/>
          </a:fillRef>
          <a:effectRef idx="1">
            <a:schemeClr val="accent3"/>
          </a:effectRef>
          <a:fontRef idx="minor">
            <a:schemeClr val="tx1"/>
          </a:fontRef>
        </p:style>
      </p:cxnSp>
      <p:cxnSp>
        <p:nvCxnSpPr>
          <p:cNvPr id="20" name="75 Conector recto">
            <a:extLst>
              <a:ext uri="{FF2B5EF4-FFF2-40B4-BE49-F238E27FC236}">
                <a16:creationId xmlns:a16="http://schemas.microsoft.com/office/drawing/2014/main" id="{B72053BF-D459-46DB-9ECC-0CF3BAB070C1}"/>
              </a:ext>
            </a:extLst>
          </p:cNvPr>
          <p:cNvCxnSpPr>
            <a:stCxn id="11" idx="6"/>
            <a:endCxn id="12" idx="2"/>
          </p:cNvCxnSpPr>
          <p:nvPr/>
        </p:nvCxnSpPr>
        <p:spPr>
          <a:xfrm flipV="1">
            <a:off x="6781499" y="4514189"/>
            <a:ext cx="1384013" cy="39044"/>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21" name="80 Conector recto">
            <a:extLst>
              <a:ext uri="{FF2B5EF4-FFF2-40B4-BE49-F238E27FC236}">
                <a16:creationId xmlns:a16="http://schemas.microsoft.com/office/drawing/2014/main" id="{3590A1C5-E893-45F8-9F16-40E116EC6337}"/>
              </a:ext>
            </a:extLst>
          </p:cNvPr>
          <p:cNvCxnSpPr>
            <a:endCxn id="9" idx="2"/>
          </p:cNvCxnSpPr>
          <p:nvPr/>
        </p:nvCxnSpPr>
        <p:spPr>
          <a:xfrm>
            <a:off x="5195653" y="3405027"/>
            <a:ext cx="951669" cy="307431"/>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22" name="82 Conector recto">
            <a:extLst>
              <a:ext uri="{FF2B5EF4-FFF2-40B4-BE49-F238E27FC236}">
                <a16:creationId xmlns:a16="http://schemas.microsoft.com/office/drawing/2014/main" id="{925BBBF9-0912-4707-B15E-F281983564FA}"/>
              </a:ext>
            </a:extLst>
          </p:cNvPr>
          <p:cNvCxnSpPr>
            <a:stCxn id="5" idx="6"/>
            <a:endCxn id="8" idx="2"/>
          </p:cNvCxnSpPr>
          <p:nvPr/>
        </p:nvCxnSpPr>
        <p:spPr>
          <a:xfrm flipV="1">
            <a:off x="3571526" y="3433505"/>
            <a:ext cx="1240084" cy="278953"/>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23" name="86 Conector recto">
            <a:extLst>
              <a:ext uri="{FF2B5EF4-FFF2-40B4-BE49-F238E27FC236}">
                <a16:creationId xmlns:a16="http://schemas.microsoft.com/office/drawing/2014/main" id="{7492912A-8754-42EC-A3EC-EB38DA958DA4}"/>
              </a:ext>
            </a:extLst>
          </p:cNvPr>
          <p:cNvCxnSpPr>
            <a:stCxn id="5" idx="5"/>
            <a:endCxn id="34" idx="1"/>
          </p:cNvCxnSpPr>
          <p:nvPr/>
        </p:nvCxnSpPr>
        <p:spPr>
          <a:xfrm>
            <a:off x="3515285" y="3849368"/>
            <a:ext cx="728977" cy="712573"/>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24" name="90 Conector recto">
            <a:extLst>
              <a:ext uri="{FF2B5EF4-FFF2-40B4-BE49-F238E27FC236}">
                <a16:creationId xmlns:a16="http://schemas.microsoft.com/office/drawing/2014/main" id="{AB5ABC73-88F7-48B4-92D8-78733F65ABF3}"/>
              </a:ext>
            </a:extLst>
          </p:cNvPr>
          <p:cNvCxnSpPr>
            <a:stCxn id="8" idx="4"/>
          </p:cNvCxnSpPr>
          <p:nvPr/>
        </p:nvCxnSpPr>
        <p:spPr>
          <a:xfrm flipH="1">
            <a:off x="4380042" y="3627126"/>
            <a:ext cx="623589" cy="878105"/>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25" name="93 Conector recto">
            <a:extLst>
              <a:ext uri="{FF2B5EF4-FFF2-40B4-BE49-F238E27FC236}">
                <a16:creationId xmlns:a16="http://schemas.microsoft.com/office/drawing/2014/main" id="{A083FA4C-2EA4-4C59-84A4-DD68180B3A31}"/>
              </a:ext>
            </a:extLst>
          </p:cNvPr>
          <p:cNvCxnSpPr>
            <a:stCxn id="9" idx="7"/>
            <a:endCxn id="14" idx="3"/>
          </p:cNvCxnSpPr>
          <p:nvPr/>
        </p:nvCxnSpPr>
        <p:spPr>
          <a:xfrm flipV="1">
            <a:off x="6475123" y="3044057"/>
            <a:ext cx="1133515" cy="531489"/>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26" name="96 Conector recto">
            <a:extLst>
              <a:ext uri="{FF2B5EF4-FFF2-40B4-BE49-F238E27FC236}">
                <a16:creationId xmlns:a16="http://schemas.microsoft.com/office/drawing/2014/main" id="{AC7C2118-D8E8-4249-BCA5-D82EBBA6E644}"/>
              </a:ext>
            </a:extLst>
          </p:cNvPr>
          <p:cNvCxnSpPr>
            <a:stCxn id="10" idx="1"/>
            <a:endCxn id="7" idx="5"/>
          </p:cNvCxnSpPr>
          <p:nvPr/>
        </p:nvCxnSpPr>
        <p:spPr>
          <a:xfrm flipH="1" flipV="1">
            <a:off x="6477972" y="2994268"/>
            <a:ext cx="914104" cy="593569"/>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27" name="99 Conector recto">
            <a:extLst>
              <a:ext uri="{FF2B5EF4-FFF2-40B4-BE49-F238E27FC236}">
                <a16:creationId xmlns:a16="http://schemas.microsoft.com/office/drawing/2014/main" id="{BF79CE49-28AD-41A7-BD7C-AA13B9A08CB0}"/>
              </a:ext>
            </a:extLst>
          </p:cNvPr>
          <p:cNvCxnSpPr>
            <a:stCxn id="12" idx="1"/>
            <a:endCxn id="10" idx="5"/>
          </p:cNvCxnSpPr>
          <p:nvPr/>
        </p:nvCxnSpPr>
        <p:spPr>
          <a:xfrm flipH="1" flipV="1">
            <a:off x="7663637" y="3861660"/>
            <a:ext cx="558117" cy="515617"/>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28" name="103 Conector recto">
            <a:extLst>
              <a:ext uri="{FF2B5EF4-FFF2-40B4-BE49-F238E27FC236}">
                <a16:creationId xmlns:a16="http://schemas.microsoft.com/office/drawing/2014/main" id="{57F43981-4557-44DB-A378-24193487A87B}"/>
              </a:ext>
            </a:extLst>
          </p:cNvPr>
          <p:cNvCxnSpPr>
            <a:stCxn id="9" idx="0"/>
            <a:endCxn id="7" idx="4"/>
          </p:cNvCxnSpPr>
          <p:nvPr/>
        </p:nvCxnSpPr>
        <p:spPr>
          <a:xfrm flipV="1">
            <a:off x="6339344" y="3050978"/>
            <a:ext cx="2849" cy="467857"/>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29" name="106 Conector recto">
            <a:extLst>
              <a:ext uri="{FF2B5EF4-FFF2-40B4-BE49-F238E27FC236}">
                <a16:creationId xmlns:a16="http://schemas.microsoft.com/office/drawing/2014/main" id="{4BDEDFA0-57FC-4CD9-8652-02B0D020FE30}"/>
              </a:ext>
            </a:extLst>
          </p:cNvPr>
          <p:cNvCxnSpPr>
            <a:stCxn id="11" idx="0"/>
            <a:endCxn id="9" idx="4"/>
          </p:cNvCxnSpPr>
          <p:nvPr/>
        </p:nvCxnSpPr>
        <p:spPr>
          <a:xfrm flipH="1" flipV="1">
            <a:off x="6339344" y="3906079"/>
            <a:ext cx="250135" cy="453531"/>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30" name="110 Conector recto">
            <a:extLst>
              <a:ext uri="{FF2B5EF4-FFF2-40B4-BE49-F238E27FC236}">
                <a16:creationId xmlns:a16="http://schemas.microsoft.com/office/drawing/2014/main" id="{93E395D8-5F9E-4C77-8890-3E83B818597E}"/>
              </a:ext>
            </a:extLst>
          </p:cNvPr>
          <p:cNvCxnSpPr>
            <a:stCxn id="13" idx="1"/>
            <a:endCxn id="11" idx="5"/>
          </p:cNvCxnSpPr>
          <p:nvPr/>
        </p:nvCxnSpPr>
        <p:spPr>
          <a:xfrm flipH="1" flipV="1">
            <a:off x="6725258" y="4690144"/>
            <a:ext cx="666819" cy="534561"/>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31" name="113 Conector recto">
            <a:extLst>
              <a:ext uri="{FF2B5EF4-FFF2-40B4-BE49-F238E27FC236}">
                <a16:creationId xmlns:a16="http://schemas.microsoft.com/office/drawing/2014/main" id="{27A11C2C-BB76-4315-8DE1-2523EE13E5CD}"/>
              </a:ext>
            </a:extLst>
          </p:cNvPr>
          <p:cNvCxnSpPr>
            <a:stCxn id="13" idx="2"/>
            <a:endCxn id="4" idx="6"/>
          </p:cNvCxnSpPr>
          <p:nvPr/>
        </p:nvCxnSpPr>
        <p:spPr>
          <a:xfrm flipH="1">
            <a:off x="6219571" y="5361617"/>
            <a:ext cx="1116265" cy="25980"/>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cxnSp>
        <p:nvCxnSpPr>
          <p:cNvPr id="32" name="117 Conector recto">
            <a:extLst>
              <a:ext uri="{FF2B5EF4-FFF2-40B4-BE49-F238E27FC236}">
                <a16:creationId xmlns:a16="http://schemas.microsoft.com/office/drawing/2014/main" id="{BB6BCAA2-BD07-426D-AC79-AA8BC6C6FBDA}"/>
              </a:ext>
            </a:extLst>
          </p:cNvPr>
          <p:cNvCxnSpPr>
            <a:stCxn id="6" idx="4"/>
            <a:endCxn id="4" idx="0"/>
          </p:cNvCxnSpPr>
          <p:nvPr/>
        </p:nvCxnSpPr>
        <p:spPr>
          <a:xfrm>
            <a:off x="5400566" y="4628039"/>
            <a:ext cx="626983" cy="565935"/>
          </a:xfrm>
          <a:prstGeom prst="line">
            <a:avLst/>
          </a:prstGeom>
          <a:ln w="38100" cmpd="sng">
            <a:solidFill>
              <a:srgbClr val="8CBE29"/>
            </a:solidFill>
          </a:ln>
          <a:effectLst/>
        </p:spPr>
        <p:style>
          <a:lnRef idx="2">
            <a:schemeClr val="accent3"/>
          </a:lnRef>
          <a:fillRef idx="0">
            <a:schemeClr val="accent3"/>
          </a:fillRef>
          <a:effectRef idx="1">
            <a:schemeClr val="accent3"/>
          </a:effectRef>
          <a:fontRef idx="minor">
            <a:schemeClr val="tx1"/>
          </a:fontRef>
        </p:style>
      </p:cxnSp>
      <p:sp>
        <p:nvSpPr>
          <p:cNvPr id="33" name="3 Elipse">
            <a:extLst>
              <a:ext uri="{FF2B5EF4-FFF2-40B4-BE49-F238E27FC236}">
                <a16:creationId xmlns:a16="http://schemas.microsoft.com/office/drawing/2014/main" id="{5BD2FF5E-4294-4ADB-9EB4-7931333FF1C9}"/>
              </a:ext>
            </a:extLst>
          </p:cNvPr>
          <p:cNvSpPr/>
          <p:nvPr/>
        </p:nvSpPr>
        <p:spPr>
          <a:xfrm>
            <a:off x="3697789" y="1832600"/>
            <a:ext cx="874273" cy="792088"/>
          </a:xfrm>
          <a:prstGeom prst="ellipse">
            <a:avLst/>
          </a:prstGeom>
          <a:solidFill>
            <a:schemeClr val="tx1">
              <a:lumMod val="75000"/>
              <a:lumOff val="25000"/>
            </a:schemeClr>
          </a:solidFill>
          <a:ln w="38100" cmpd="sng">
            <a:noFill/>
          </a:ln>
        </p:spPr>
        <p:style>
          <a:lnRef idx="2">
            <a:schemeClr val="dk1"/>
          </a:lnRef>
          <a:fillRef idx="1">
            <a:schemeClr val="lt1"/>
          </a:fillRef>
          <a:effectRef idx="0">
            <a:schemeClr val="dk1"/>
          </a:effectRef>
          <a:fontRef idx="minor">
            <a:schemeClr val="dk1"/>
          </a:fontRef>
        </p:style>
        <p:txBody>
          <a:bodyPr rtlCol="0" anchor="ctr"/>
          <a:lstStyle/>
          <a:p>
            <a:pPr algn="ctr"/>
            <a:r>
              <a:rPr lang="es-ES" sz="3733" i="1">
                <a:ln>
                  <a:solidFill>
                    <a:schemeClr val="bg1"/>
                  </a:solidFill>
                </a:ln>
                <a:solidFill>
                  <a:schemeClr val="bg1"/>
                </a:solidFill>
                <a:latin typeface="Times New Roman"/>
                <a:cs typeface="Times New Roman"/>
              </a:rPr>
              <a:t>S</a:t>
            </a:r>
            <a:endParaRPr lang="es-ES" sz="10666" i="1">
              <a:ln>
                <a:solidFill>
                  <a:schemeClr val="bg1"/>
                </a:solidFill>
              </a:ln>
              <a:solidFill>
                <a:schemeClr val="bg1"/>
              </a:solidFill>
              <a:latin typeface="Times New Roman"/>
              <a:cs typeface="Times New Roman"/>
            </a:endParaRPr>
          </a:p>
        </p:txBody>
      </p:sp>
      <p:sp>
        <p:nvSpPr>
          <p:cNvPr id="34" name="24 Elipse">
            <a:extLst>
              <a:ext uri="{FF2B5EF4-FFF2-40B4-BE49-F238E27FC236}">
                <a16:creationId xmlns:a16="http://schemas.microsoft.com/office/drawing/2014/main" id="{21371BC8-F182-452B-AE43-B42D02B4E47B}"/>
              </a:ext>
            </a:extLst>
          </p:cNvPr>
          <p:cNvSpPr/>
          <p:nvPr/>
        </p:nvSpPr>
        <p:spPr>
          <a:xfrm>
            <a:off x="4188020" y="4505231"/>
            <a:ext cx="384043" cy="387244"/>
          </a:xfrm>
          <a:prstGeom prst="ellipse">
            <a:avLst/>
          </a:prstGeom>
          <a:solidFill>
            <a:srgbClr val="00B4C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65000"/>
                  <a:lumOff val="35000"/>
                </a:schemeClr>
              </a:solidFill>
            </a:endParaRPr>
          </a:p>
        </p:txBody>
      </p:sp>
      <p:sp>
        <p:nvSpPr>
          <p:cNvPr id="35" name="94 Rectángulo">
            <a:extLst>
              <a:ext uri="{FF2B5EF4-FFF2-40B4-BE49-F238E27FC236}">
                <a16:creationId xmlns:a16="http://schemas.microsoft.com/office/drawing/2014/main" id="{3E656850-4AFE-4F8B-AC5F-55E0E5A240E2}"/>
              </a:ext>
            </a:extLst>
          </p:cNvPr>
          <p:cNvSpPr/>
          <p:nvPr/>
        </p:nvSpPr>
        <p:spPr>
          <a:xfrm>
            <a:off x="7450020" y="2688494"/>
            <a:ext cx="613116" cy="445492"/>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36" name="94 Rectángulo">
            <a:extLst>
              <a:ext uri="{FF2B5EF4-FFF2-40B4-BE49-F238E27FC236}">
                <a16:creationId xmlns:a16="http://schemas.microsoft.com/office/drawing/2014/main" id="{880E6BD9-4267-41C6-A0D3-3A507A3C85E7}"/>
              </a:ext>
            </a:extLst>
          </p:cNvPr>
          <p:cNvSpPr/>
          <p:nvPr/>
        </p:nvSpPr>
        <p:spPr>
          <a:xfrm>
            <a:off x="6035634" y="3486874"/>
            <a:ext cx="613116" cy="445492"/>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37" name="94 Rectángulo">
            <a:extLst>
              <a:ext uri="{FF2B5EF4-FFF2-40B4-BE49-F238E27FC236}">
                <a16:creationId xmlns:a16="http://schemas.microsoft.com/office/drawing/2014/main" id="{09F35622-8F7F-4D08-9A31-68A4A27CC965}"/>
              </a:ext>
            </a:extLst>
          </p:cNvPr>
          <p:cNvSpPr/>
          <p:nvPr/>
        </p:nvSpPr>
        <p:spPr>
          <a:xfrm>
            <a:off x="4073484" y="4467397"/>
            <a:ext cx="613116" cy="445492"/>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38" name="93 CuadroTexto">
            <a:extLst>
              <a:ext uri="{FF2B5EF4-FFF2-40B4-BE49-F238E27FC236}">
                <a16:creationId xmlns:a16="http://schemas.microsoft.com/office/drawing/2014/main" id="{97165CC1-0937-49DA-9A90-225827BB6A84}"/>
              </a:ext>
            </a:extLst>
          </p:cNvPr>
          <p:cNvSpPr txBox="1"/>
          <p:nvPr/>
        </p:nvSpPr>
        <p:spPr>
          <a:xfrm>
            <a:off x="6613911" y="3517129"/>
            <a:ext cx="397866" cy="666786"/>
          </a:xfrm>
          <a:prstGeom prst="rect">
            <a:avLst/>
          </a:prstGeom>
          <a:noFill/>
        </p:spPr>
        <p:txBody>
          <a:bodyPr wrap="none" rtlCol="0">
            <a:spAutoFit/>
          </a:bodyPr>
          <a:lstStyle/>
          <a:p>
            <a:r>
              <a:rPr lang="es-CO" sz="3733">
                <a:solidFill>
                  <a:srgbClr val="953735"/>
                </a:solidFill>
                <a:latin typeface="Times"/>
                <a:cs typeface="Times"/>
              </a:rPr>
              <a:t>?</a:t>
            </a:r>
            <a:endParaRPr lang="es-ES" sz="3733">
              <a:solidFill>
                <a:srgbClr val="953735"/>
              </a:solidFill>
              <a:latin typeface="Times"/>
              <a:cs typeface="Times"/>
            </a:endParaRPr>
          </a:p>
        </p:txBody>
      </p:sp>
      <p:sp>
        <p:nvSpPr>
          <p:cNvPr id="39" name="93 CuadroTexto">
            <a:extLst>
              <a:ext uri="{FF2B5EF4-FFF2-40B4-BE49-F238E27FC236}">
                <a16:creationId xmlns:a16="http://schemas.microsoft.com/office/drawing/2014/main" id="{B62D082A-9524-4A96-90C8-9FECCAC8B270}"/>
              </a:ext>
            </a:extLst>
          </p:cNvPr>
          <p:cNvSpPr txBox="1"/>
          <p:nvPr/>
        </p:nvSpPr>
        <p:spPr>
          <a:xfrm>
            <a:off x="4691836" y="4406912"/>
            <a:ext cx="397866" cy="666786"/>
          </a:xfrm>
          <a:prstGeom prst="rect">
            <a:avLst/>
          </a:prstGeom>
          <a:noFill/>
        </p:spPr>
        <p:txBody>
          <a:bodyPr wrap="none" rtlCol="0">
            <a:spAutoFit/>
          </a:bodyPr>
          <a:lstStyle/>
          <a:p>
            <a:r>
              <a:rPr lang="es-CO" sz="3733">
                <a:solidFill>
                  <a:srgbClr val="953735"/>
                </a:solidFill>
                <a:latin typeface="Times"/>
                <a:cs typeface="Times"/>
              </a:rPr>
              <a:t>?</a:t>
            </a:r>
            <a:endParaRPr lang="es-ES" sz="3733">
              <a:solidFill>
                <a:srgbClr val="953735"/>
              </a:solidFill>
              <a:latin typeface="Times"/>
              <a:cs typeface="Times"/>
            </a:endParaRPr>
          </a:p>
        </p:txBody>
      </p:sp>
      <p:sp>
        <p:nvSpPr>
          <p:cNvPr id="40" name="27 Elipse">
            <a:extLst>
              <a:ext uri="{FF2B5EF4-FFF2-40B4-BE49-F238E27FC236}">
                <a16:creationId xmlns:a16="http://schemas.microsoft.com/office/drawing/2014/main" id="{02EE5D69-BA4B-415E-8FFA-753B6990DDAD}"/>
              </a:ext>
            </a:extLst>
          </p:cNvPr>
          <p:cNvSpPr/>
          <p:nvPr/>
        </p:nvSpPr>
        <p:spPr>
          <a:xfrm>
            <a:off x="6147322" y="3517130"/>
            <a:ext cx="384043" cy="387244"/>
          </a:xfrm>
          <a:prstGeom prst="ellipse">
            <a:avLst/>
          </a:prstGeom>
          <a:solidFill>
            <a:srgbClr val="B13537"/>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65000"/>
                  <a:lumOff val="35000"/>
                </a:schemeClr>
              </a:solidFill>
            </a:endParaRPr>
          </a:p>
        </p:txBody>
      </p:sp>
      <p:sp>
        <p:nvSpPr>
          <p:cNvPr id="41" name="27 Elipse">
            <a:extLst>
              <a:ext uri="{FF2B5EF4-FFF2-40B4-BE49-F238E27FC236}">
                <a16:creationId xmlns:a16="http://schemas.microsoft.com/office/drawing/2014/main" id="{7BC41ACE-C14E-4FF9-AFEC-8EBAF04C5D75}"/>
              </a:ext>
            </a:extLst>
          </p:cNvPr>
          <p:cNvSpPr/>
          <p:nvPr/>
        </p:nvSpPr>
        <p:spPr>
          <a:xfrm>
            <a:off x="4188020" y="4505231"/>
            <a:ext cx="384043" cy="387244"/>
          </a:xfrm>
          <a:prstGeom prst="ellipse">
            <a:avLst/>
          </a:prstGeom>
          <a:solidFill>
            <a:srgbClr val="B13537"/>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65000"/>
                  <a:lumOff val="35000"/>
                </a:schemeClr>
              </a:solidFill>
            </a:endParaRPr>
          </a:p>
        </p:txBody>
      </p:sp>
      <p:sp>
        <p:nvSpPr>
          <p:cNvPr id="42" name="27 Elipse">
            <a:extLst>
              <a:ext uri="{FF2B5EF4-FFF2-40B4-BE49-F238E27FC236}">
                <a16:creationId xmlns:a16="http://schemas.microsoft.com/office/drawing/2014/main" id="{F1709AEC-E343-453C-92DE-0583FD96CB7D}"/>
              </a:ext>
            </a:extLst>
          </p:cNvPr>
          <p:cNvSpPr/>
          <p:nvPr/>
        </p:nvSpPr>
        <p:spPr>
          <a:xfrm>
            <a:off x="7552396" y="2713523"/>
            <a:ext cx="384043" cy="387244"/>
          </a:xfrm>
          <a:prstGeom prst="ellipse">
            <a:avLst/>
          </a:prstGeom>
          <a:solidFill>
            <a:srgbClr val="B13537"/>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tx1">
                  <a:lumMod val="65000"/>
                  <a:lumOff val="35000"/>
                </a:schemeClr>
              </a:solidFill>
            </a:endParaRPr>
          </a:p>
        </p:txBody>
      </p:sp>
      <p:sp>
        <p:nvSpPr>
          <p:cNvPr id="43" name="93 CuadroTexto">
            <a:extLst>
              <a:ext uri="{FF2B5EF4-FFF2-40B4-BE49-F238E27FC236}">
                <a16:creationId xmlns:a16="http://schemas.microsoft.com/office/drawing/2014/main" id="{68C3F00F-59B3-42CA-BFF6-F71DDA67C29A}"/>
              </a:ext>
            </a:extLst>
          </p:cNvPr>
          <p:cNvSpPr txBox="1"/>
          <p:nvPr/>
        </p:nvSpPr>
        <p:spPr>
          <a:xfrm>
            <a:off x="7552398" y="1925077"/>
            <a:ext cx="384043" cy="666786"/>
          </a:xfrm>
          <a:prstGeom prst="rect">
            <a:avLst/>
          </a:prstGeom>
          <a:noFill/>
        </p:spPr>
        <p:txBody>
          <a:bodyPr wrap="square" rtlCol="0">
            <a:spAutoFit/>
          </a:bodyPr>
          <a:lstStyle/>
          <a:p>
            <a:r>
              <a:rPr lang="es-CO" sz="3733">
                <a:solidFill>
                  <a:srgbClr val="953735"/>
                </a:solidFill>
                <a:latin typeface="Times"/>
                <a:cs typeface="Times"/>
              </a:rPr>
              <a:t>?</a:t>
            </a:r>
            <a:endParaRPr lang="es-ES" sz="3733">
              <a:solidFill>
                <a:srgbClr val="953735"/>
              </a:solidFill>
              <a:latin typeface="Times"/>
              <a:cs typeface="Times"/>
            </a:endParaRPr>
          </a:p>
        </p:txBody>
      </p:sp>
    </p:spTree>
    <p:extLst>
      <p:ext uri="{BB962C8B-B14F-4D97-AF65-F5344CB8AC3E}">
        <p14:creationId xmlns:p14="http://schemas.microsoft.com/office/powerpoint/2010/main" val="136289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22" presetClass="entr" presetSubtype="1"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p:cTn id="36" dur="500" fill="hold"/>
                                        <p:tgtEl>
                                          <p:spTgt spid="41"/>
                                        </p:tgtEl>
                                        <p:attrNameLst>
                                          <p:attrName>ppt_w</p:attrName>
                                        </p:attrNameLst>
                                      </p:cBhvr>
                                      <p:tavLst>
                                        <p:tav tm="0">
                                          <p:val>
                                            <p:fltVal val="0"/>
                                          </p:val>
                                        </p:tav>
                                        <p:tav tm="100000">
                                          <p:val>
                                            <p:strVal val="#ppt_w"/>
                                          </p:val>
                                        </p:tav>
                                      </p:tavLst>
                                    </p:anim>
                                    <p:anim calcmode="lin" valueType="num">
                                      <p:cBhvr>
                                        <p:cTn id="37" dur="500" fill="hold"/>
                                        <p:tgtEl>
                                          <p:spTgt spid="41"/>
                                        </p:tgtEl>
                                        <p:attrNameLst>
                                          <p:attrName>ppt_h</p:attrName>
                                        </p:attrNameLst>
                                      </p:cBhvr>
                                      <p:tavLst>
                                        <p:tav tm="0">
                                          <p:val>
                                            <p:fltVal val="0"/>
                                          </p:val>
                                        </p:tav>
                                        <p:tav tm="100000">
                                          <p:val>
                                            <p:strVal val="#ppt_h"/>
                                          </p:val>
                                        </p:tav>
                                      </p:tavLst>
                                    </p:anim>
                                    <p:animEffect transition="in" filter="fade">
                                      <p:cBhvr>
                                        <p:cTn id="38" dur="500"/>
                                        <p:tgtEl>
                                          <p:spTgt spid="41"/>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p:cTn id="41" dur="500" fill="hold"/>
                                        <p:tgtEl>
                                          <p:spTgt spid="40"/>
                                        </p:tgtEl>
                                        <p:attrNameLst>
                                          <p:attrName>ppt_w</p:attrName>
                                        </p:attrNameLst>
                                      </p:cBhvr>
                                      <p:tavLst>
                                        <p:tav tm="0">
                                          <p:val>
                                            <p:fltVal val="0"/>
                                          </p:val>
                                        </p:tav>
                                        <p:tav tm="100000">
                                          <p:val>
                                            <p:strVal val="#ppt_w"/>
                                          </p:val>
                                        </p:tav>
                                      </p:tavLst>
                                    </p:anim>
                                    <p:anim calcmode="lin" valueType="num">
                                      <p:cBhvr>
                                        <p:cTn id="42" dur="500" fill="hold"/>
                                        <p:tgtEl>
                                          <p:spTgt spid="40"/>
                                        </p:tgtEl>
                                        <p:attrNameLst>
                                          <p:attrName>ppt_h</p:attrName>
                                        </p:attrNameLst>
                                      </p:cBhvr>
                                      <p:tavLst>
                                        <p:tav tm="0">
                                          <p:val>
                                            <p:fltVal val="0"/>
                                          </p:val>
                                        </p:tav>
                                        <p:tav tm="100000">
                                          <p:val>
                                            <p:strVal val="#ppt_h"/>
                                          </p:val>
                                        </p:tav>
                                      </p:tavLst>
                                    </p:anim>
                                    <p:animEffect transition="in" filter="fade">
                                      <p:cBhvr>
                                        <p:cTn id="43" dur="500"/>
                                        <p:tgtEl>
                                          <p:spTgt spid="4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p:cTn id="46" dur="500" fill="hold"/>
                                        <p:tgtEl>
                                          <p:spTgt spid="42"/>
                                        </p:tgtEl>
                                        <p:attrNameLst>
                                          <p:attrName>ppt_w</p:attrName>
                                        </p:attrNameLst>
                                      </p:cBhvr>
                                      <p:tavLst>
                                        <p:tav tm="0">
                                          <p:val>
                                            <p:fltVal val="0"/>
                                          </p:val>
                                        </p:tav>
                                        <p:tav tm="100000">
                                          <p:val>
                                            <p:strVal val="#ppt_w"/>
                                          </p:val>
                                        </p:tav>
                                      </p:tavLst>
                                    </p:anim>
                                    <p:anim calcmode="lin" valueType="num">
                                      <p:cBhvr>
                                        <p:cTn id="47" dur="500" fill="hold"/>
                                        <p:tgtEl>
                                          <p:spTgt spid="42"/>
                                        </p:tgtEl>
                                        <p:attrNameLst>
                                          <p:attrName>ppt_h</p:attrName>
                                        </p:attrNameLst>
                                      </p:cBhvr>
                                      <p:tavLst>
                                        <p:tav tm="0">
                                          <p:val>
                                            <p:fltVal val="0"/>
                                          </p:val>
                                        </p:tav>
                                        <p:tav tm="100000">
                                          <p:val>
                                            <p:strVal val="#ppt_h"/>
                                          </p:val>
                                        </p:tav>
                                      </p:tavLst>
                                    </p:anim>
                                    <p:animEffect transition="in" filter="fade">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0" nodeType="clickEffect">
                                  <p:stCondLst>
                                    <p:cond delay="0"/>
                                  </p:stCondLst>
                                  <p:childTnLst>
                                    <p:animEffect transition="out" filter="fade">
                                      <p:cBhvr>
                                        <p:cTn id="52" dur="500"/>
                                        <p:tgtEl>
                                          <p:spTgt spid="3"/>
                                        </p:tgtEl>
                                      </p:cBhvr>
                                    </p:animEffect>
                                    <p:set>
                                      <p:cBhvr>
                                        <p:cTn id="53" dur="1" fill="hold">
                                          <p:stCondLst>
                                            <p:cond delay="499"/>
                                          </p:stCondLst>
                                        </p:cTn>
                                        <p:tgtEl>
                                          <p:spTgt spid="3"/>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4"/>
                                        </p:tgtEl>
                                      </p:cBhvr>
                                    </p:animEffect>
                                    <p:set>
                                      <p:cBhvr>
                                        <p:cTn id="56" dur="1" fill="hold">
                                          <p:stCondLst>
                                            <p:cond delay="499"/>
                                          </p:stCondLst>
                                        </p:cTn>
                                        <p:tgtEl>
                                          <p:spTgt spid="4"/>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5"/>
                                        </p:tgtEl>
                                      </p:cBhvr>
                                    </p:animEffect>
                                    <p:set>
                                      <p:cBhvr>
                                        <p:cTn id="59" dur="1" fill="hold">
                                          <p:stCondLst>
                                            <p:cond delay="499"/>
                                          </p:stCondLst>
                                        </p:cTn>
                                        <p:tgtEl>
                                          <p:spTgt spid="5"/>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6"/>
                                        </p:tgtEl>
                                      </p:cBhvr>
                                    </p:animEffect>
                                    <p:set>
                                      <p:cBhvr>
                                        <p:cTn id="62" dur="1" fill="hold">
                                          <p:stCondLst>
                                            <p:cond delay="499"/>
                                          </p:stCondLst>
                                        </p:cTn>
                                        <p:tgtEl>
                                          <p:spTgt spid="6"/>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grpId="0" nodeType="withEffect">
                                  <p:stCondLst>
                                    <p:cond delay="0"/>
                                  </p:stCondLst>
                                  <p:childTnLst>
                                    <p:animEffect transition="out" filter="fade">
                                      <p:cBhvr>
                                        <p:cTn id="67" dur="500"/>
                                        <p:tgtEl>
                                          <p:spTgt spid="8"/>
                                        </p:tgtEl>
                                      </p:cBhvr>
                                    </p:animEffect>
                                    <p:set>
                                      <p:cBhvr>
                                        <p:cTn id="68" dur="1" fill="hold">
                                          <p:stCondLst>
                                            <p:cond delay="499"/>
                                          </p:stCondLst>
                                        </p:cTn>
                                        <p:tgtEl>
                                          <p:spTgt spid="8"/>
                                        </p:tgtEl>
                                        <p:attrNameLst>
                                          <p:attrName>style.visibility</p:attrName>
                                        </p:attrNameLst>
                                      </p:cBhvr>
                                      <p:to>
                                        <p:strVal val="hidden"/>
                                      </p:to>
                                    </p:set>
                                  </p:childTnLst>
                                </p:cTn>
                              </p:par>
                              <p:par>
                                <p:cTn id="69" presetID="10" presetClass="exit" presetSubtype="0" fill="hold" grpId="0" nodeType="withEffect">
                                  <p:stCondLst>
                                    <p:cond delay="0"/>
                                  </p:stCondLst>
                                  <p:childTnLst>
                                    <p:animEffect transition="out" filter="fade">
                                      <p:cBhvr>
                                        <p:cTn id="70" dur="500"/>
                                        <p:tgtEl>
                                          <p:spTgt spid="9"/>
                                        </p:tgtEl>
                                      </p:cBhvr>
                                    </p:animEffect>
                                    <p:set>
                                      <p:cBhvr>
                                        <p:cTn id="71" dur="1" fill="hold">
                                          <p:stCondLst>
                                            <p:cond delay="499"/>
                                          </p:stCondLst>
                                        </p:cTn>
                                        <p:tgtEl>
                                          <p:spTgt spid="9"/>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10"/>
                                        </p:tgtEl>
                                      </p:cBhvr>
                                    </p:animEffect>
                                    <p:set>
                                      <p:cBhvr>
                                        <p:cTn id="74" dur="1" fill="hold">
                                          <p:stCondLst>
                                            <p:cond delay="499"/>
                                          </p:stCondLst>
                                        </p:cTn>
                                        <p:tgtEl>
                                          <p:spTgt spid="10"/>
                                        </p:tgtEl>
                                        <p:attrNameLst>
                                          <p:attrName>style.visibility</p:attrName>
                                        </p:attrNameLst>
                                      </p:cBhvr>
                                      <p:to>
                                        <p:strVal val="hidden"/>
                                      </p:to>
                                    </p:set>
                                  </p:childTnLst>
                                </p:cTn>
                              </p:par>
                              <p:par>
                                <p:cTn id="75" presetID="10" presetClass="exit" presetSubtype="0" fill="hold" grpId="0" nodeType="withEffect">
                                  <p:stCondLst>
                                    <p:cond delay="0"/>
                                  </p:stCondLst>
                                  <p:childTnLst>
                                    <p:animEffect transition="out" filter="fade">
                                      <p:cBhvr>
                                        <p:cTn id="76" dur="500"/>
                                        <p:tgtEl>
                                          <p:spTgt spid="11"/>
                                        </p:tgtEl>
                                      </p:cBhvr>
                                    </p:animEffect>
                                    <p:set>
                                      <p:cBhvr>
                                        <p:cTn id="77" dur="1" fill="hold">
                                          <p:stCondLst>
                                            <p:cond delay="499"/>
                                          </p:stCondLst>
                                        </p:cTn>
                                        <p:tgtEl>
                                          <p:spTgt spid="11"/>
                                        </p:tgtEl>
                                        <p:attrNameLst>
                                          <p:attrName>style.visibility</p:attrName>
                                        </p:attrNameLst>
                                      </p:cBhvr>
                                      <p:to>
                                        <p:strVal val="hidden"/>
                                      </p:to>
                                    </p:set>
                                  </p:childTnLst>
                                </p:cTn>
                              </p:par>
                              <p:par>
                                <p:cTn id="78" presetID="10" presetClass="exit" presetSubtype="0" fill="hold" grpId="0" nodeType="withEffect">
                                  <p:stCondLst>
                                    <p:cond delay="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grpId="0" nodeType="withEffect">
                                  <p:stCondLst>
                                    <p:cond delay="0"/>
                                  </p:stCondLst>
                                  <p:childTnLst>
                                    <p:animEffect transition="out" filter="fade">
                                      <p:cBhvr>
                                        <p:cTn id="82" dur="500"/>
                                        <p:tgtEl>
                                          <p:spTgt spid="13"/>
                                        </p:tgtEl>
                                      </p:cBhvr>
                                    </p:animEffect>
                                    <p:set>
                                      <p:cBhvr>
                                        <p:cTn id="83" dur="1" fill="hold">
                                          <p:stCondLst>
                                            <p:cond delay="499"/>
                                          </p:stCondLst>
                                        </p:cTn>
                                        <p:tgtEl>
                                          <p:spTgt spid="13"/>
                                        </p:tgtEl>
                                        <p:attrNameLst>
                                          <p:attrName>style.visibility</p:attrName>
                                        </p:attrNameLst>
                                      </p:cBhvr>
                                      <p:to>
                                        <p:strVal val="hidden"/>
                                      </p:to>
                                    </p:set>
                                  </p:childTnLst>
                                </p:cTn>
                              </p:par>
                              <p:par>
                                <p:cTn id="84" presetID="10" presetClass="exit" presetSubtype="0" fill="hold" grpId="0" nodeType="withEffect">
                                  <p:stCondLst>
                                    <p:cond delay="0"/>
                                  </p:stCondLst>
                                  <p:childTnLst>
                                    <p:animEffect transition="out" filter="fade">
                                      <p:cBhvr>
                                        <p:cTn id="85" dur="500"/>
                                        <p:tgtEl>
                                          <p:spTgt spid="14"/>
                                        </p:tgtEl>
                                      </p:cBhvr>
                                    </p:animEffect>
                                    <p:set>
                                      <p:cBhvr>
                                        <p:cTn id="86" dur="1" fill="hold">
                                          <p:stCondLst>
                                            <p:cond delay="499"/>
                                          </p:stCondLst>
                                        </p:cTn>
                                        <p:tgtEl>
                                          <p:spTgt spid="14"/>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15"/>
                                        </p:tgtEl>
                                      </p:cBhvr>
                                    </p:animEffect>
                                    <p:set>
                                      <p:cBhvr>
                                        <p:cTn id="89" dur="1" fill="hold">
                                          <p:stCondLst>
                                            <p:cond delay="499"/>
                                          </p:stCondLst>
                                        </p:cTn>
                                        <p:tgtEl>
                                          <p:spTgt spid="15"/>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16"/>
                                        </p:tgtEl>
                                      </p:cBhvr>
                                    </p:animEffect>
                                    <p:set>
                                      <p:cBhvr>
                                        <p:cTn id="92" dur="1" fill="hold">
                                          <p:stCondLst>
                                            <p:cond delay="499"/>
                                          </p:stCondLst>
                                        </p:cTn>
                                        <p:tgtEl>
                                          <p:spTgt spid="16"/>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17"/>
                                        </p:tgtEl>
                                      </p:cBhvr>
                                    </p:animEffect>
                                    <p:set>
                                      <p:cBhvr>
                                        <p:cTn id="95" dur="1" fill="hold">
                                          <p:stCondLst>
                                            <p:cond delay="499"/>
                                          </p:stCondLst>
                                        </p:cTn>
                                        <p:tgtEl>
                                          <p:spTgt spid="17"/>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18"/>
                                        </p:tgtEl>
                                      </p:cBhvr>
                                    </p:animEffect>
                                    <p:set>
                                      <p:cBhvr>
                                        <p:cTn id="98" dur="1" fill="hold">
                                          <p:stCondLst>
                                            <p:cond delay="499"/>
                                          </p:stCondLst>
                                        </p:cTn>
                                        <p:tgtEl>
                                          <p:spTgt spid="18"/>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0"/>
                                        </p:tgtEl>
                                      </p:cBhvr>
                                    </p:animEffect>
                                    <p:set>
                                      <p:cBhvr>
                                        <p:cTn id="104" dur="1" fill="hold">
                                          <p:stCondLst>
                                            <p:cond delay="499"/>
                                          </p:stCondLst>
                                        </p:cTn>
                                        <p:tgtEl>
                                          <p:spTgt spid="20"/>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1"/>
                                        </p:tgtEl>
                                      </p:cBhvr>
                                    </p:animEffect>
                                    <p:set>
                                      <p:cBhvr>
                                        <p:cTn id="107" dur="1" fill="hold">
                                          <p:stCondLst>
                                            <p:cond delay="499"/>
                                          </p:stCondLst>
                                        </p:cTn>
                                        <p:tgtEl>
                                          <p:spTgt spid="21"/>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22"/>
                                        </p:tgtEl>
                                      </p:cBhvr>
                                    </p:animEffect>
                                    <p:set>
                                      <p:cBhvr>
                                        <p:cTn id="110" dur="1" fill="hold">
                                          <p:stCondLst>
                                            <p:cond delay="499"/>
                                          </p:stCondLst>
                                        </p:cTn>
                                        <p:tgtEl>
                                          <p:spTgt spid="22"/>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23"/>
                                        </p:tgtEl>
                                      </p:cBhvr>
                                    </p:animEffect>
                                    <p:set>
                                      <p:cBhvr>
                                        <p:cTn id="113" dur="1" fill="hold">
                                          <p:stCondLst>
                                            <p:cond delay="499"/>
                                          </p:stCondLst>
                                        </p:cTn>
                                        <p:tgtEl>
                                          <p:spTgt spid="23"/>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24"/>
                                        </p:tgtEl>
                                      </p:cBhvr>
                                    </p:animEffect>
                                    <p:set>
                                      <p:cBhvr>
                                        <p:cTn id="116" dur="1" fill="hold">
                                          <p:stCondLst>
                                            <p:cond delay="499"/>
                                          </p:stCondLst>
                                        </p:cTn>
                                        <p:tgtEl>
                                          <p:spTgt spid="24"/>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500"/>
                                        <p:tgtEl>
                                          <p:spTgt spid="25"/>
                                        </p:tgtEl>
                                      </p:cBhvr>
                                    </p:animEffect>
                                    <p:set>
                                      <p:cBhvr>
                                        <p:cTn id="119" dur="1" fill="hold">
                                          <p:stCondLst>
                                            <p:cond delay="499"/>
                                          </p:stCondLst>
                                        </p:cTn>
                                        <p:tgtEl>
                                          <p:spTgt spid="25"/>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26"/>
                                        </p:tgtEl>
                                      </p:cBhvr>
                                    </p:animEffect>
                                    <p:set>
                                      <p:cBhvr>
                                        <p:cTn id="122" dur="1" fill="hold">
                                          <p:stCondLst>
                                            <p:cond delay="499"/>
                                          </p:stCondLst>
                                        </p:cTn>
                                        <p:tgtEl>
                                          <p:spTgt spid="26"/>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27"/>
                                        </p:tgtEl>
                                      </p:cBhvr>
                                    </p:animEffect>
                                    <p:set>
                                      <p:cBhvr>
                                        <p:cTn id="125" dur="1" fill="hold">
                                          <p:stCondLst>
                                            <p:cond delay="499"/>
                                          </p:stCondLst>
                                        </p:cTn>
                                        <p:tgtEl>
                                          <p:spTgt spid="27"/>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28"/>
                                        </p:tgtEl>
                                      </p:cBhvr>
                                    </p:animEffect>
                                    <p:set>
                                      <p:cBhvr>
                                        <p:cTn id="128" dur="1" fill="hold">
                                          <p:stCondLst>
                                            <p:cond delay="499"/>
                                          </p:stCondLst>
                                        </p:cTn>
                                        <p:tgtEl>
                                          <p:spTgt spid="28"/>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29"/>
                                        </p:tgtEl>
                                      </p:cBhvr>
                                    </p:animEffect>
                                    <p:set>
                                      <p:cBhvr>
                                        <p:cTn id="131" dur="1" fill="hold">
                                          <p:stCondLst>
                                            <p:cond delay="499"/>
                                          </p:stCondLst>
                                        </p:cTn>
                                        <p:tgtEl>
                                          <p:spTgt spid="29"/>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30"/>
                                        </p:tgtEl>
                                      </p:cBhvr>
                                    </p:animEffect>
                                    <p:set>
                                      <p:cBhvr>
                                        <p:cTn id="134" dur="1" fill="hold">
                                          <p:stCondLst>
                                            <p:cond delay="499"/>
                                          </p:stCondLst>
                                        </p:cTn>
                                        <p:tgtEl>
                                          <p:spTgt spid="30"/>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31"/>
                                        </p:tgtEl>
                                      </p:cBhvr>
                                    </p:animEffect>
                                    <p:set>
                                      <p:cBhvr>
                                        <p:cTn id="137" dur="1" fill="hold">
                                          <p:stCondLst>
                                            <p:cond delay="499"/>
                                          </p:stCondLst>
                                        </p:cTn>
                                        <p:tgtEl>
                                          <p:spTgt spid="31"/>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500"/>
                                        <p:tgtEl>
                                          <p:spTgt spid="32"/>
                                        </p:tgtEl>
                                      </p:cBhvr>
                                    </p:animEffect>
                                    <p:set>
                                      <p:cBhvr>
                                        <p:cTn id="140" dur="1" fill="hold">
                                          <p:stCondLst>
                                            <p:cond delay="499"/>
                                          </p:stCondLst>
                                        </p:cTn>
                                        <p:tgtEl>
                                          <p:spTgt spid="32"/>
                                        </p:tgtEl>
                                        <p:attrNameLst>
                                          <p:attrName>style.visibility</p:attrName>
                                        </p:attrNameLst>
                                      </p:cBhvr>
                                      <p:to>
                                        <p:strVal val="hidden"/>
                                      </p:to>
                                    </p:set>
                                  </p:childTnLst>
                                </p:cTn>
                              </p:par>
                              <p:par>
                                <p:cTn id="141" presetID="10" presetClass="exit" presetSubtype="0" fill="hold" grpId="0" nodeType="withEffect">
                                  <p:stCondLst>
                                    <p:cond delay="0"/>
                                  </p:stCondLst>
                                  <p:childTnLst>
                                    <p:animEffect transition="out" filter="fade">
                                      <p:cBhvr>
                                        <p:cTn id="142" dur="500"/>
                                        <p:tgtEl>
                                          <p:spTgt spid="33"/>
                                        </p:tgtEl>
                                      </p:cBhvr>
                                    </p:animEffect>
                                    <p:set>
                                      <p:cBhvr>
                                        <p:cTn id="143" dur="1" fill="hold">
                                          <p:stCondLst>
                                            <p:cond delay="499"/>
                                          </p:stCondLst>
                                        </p:cTn>
                                        <p:tgtEl>
                                          <p:spTgt spid="33"/>
                                        </p:tgtEl>
                                        <p:attrNameLst>
                                          <p:attrName>style.visibility</p:attrName>
                                        </p:attrNameLst>
                                      </p:cBhvr>
                                      <p:to>
                                        <p:strVal val="hidden"/>
                                      </p:to>
                                    </p:set>
                                  </p:childTnLst>
                                </p:cTn>
                              </p:par>
                              <p:par>
                                <p:cTn id="144" presetID="10" presetClass="exit" presetSubtype="0" fill="hold" grpId="0" nodeType="withEffect">
                                  <p:stCondLst>
                                    <p:cond delay="0"/>
                                  </p:stCondLst>
                                  <p:childTnLst>
                                    <p:animEffect transition="out" filter="fade">
                                      <p:cBhvr>
                                        <p:cTn id="145" dur="500"/>
                                        <p:tgtEl>
                                          <p:spTgt spid="34"/>
                                        </p:tgtEl>
                                      </p:cBhvr>
                                    </p:animEffect>
                                    <p:set>
                                      <p:cBhvr>
                                        <p:cTn id="146" dur="1" fill="hold">
                                          <p:stCondLst>
                                            <p:cond delay="499"/>
                                          </p:stCondLst>
                                        </p:cTn>
                                        <p:tgtEl>
                                          <p:spTgt spid="34"/>
                                        </p:tgtEl>
                                        <p:attrNameLst>
                                          <p:attrName>style.visibility</p:attrName>
                                        </p:attrNameLst>
                                      </p:cBhvr>
                                      <p:to>
                                        <p:strVal val="hidden"/>
                                      </p:to>
                                    </p:set>
                                  </p:childTnLst>
                                </p:cTn>
                              </p:par>
                              <p:par>
                                <p:cTn id="147" presetID="10" presetClass="exit" presetSubtype="0" fill="hold" grpId="1" nodeType="withEffect">
                                  <p:stCondLst>
                                    <p:cond delay="0"/>
                                  </p:stCondLst>
                                  <p:childTnLst>
                                    <p:animEffect transition="out" filter="fade">
                                      <p:cBhvr>
                                        <p:cTn id="148" dur="500"/>
                                        <p:tgtEl>
                                          <p:spTgt spid="35"/>
                                        </p:tgtEl>
                                      </p:cBhvr>
                                    </p:animEffect>
                                    <p:set>
                                      <p:cBhvr>
                                        <p:cTn id="149" dur="1" fill="hold">
                                          <p:stCondLst>
                                            <p:cond delay="499"/>
                                          </p:stCondLst>
                                        </p:cTn>
                                        <p:tgtEl>
                                          <p:spTgt spid="35"/>
                                        </p:tgtEl>
                                        <p:attrNameLst>
                                          <p:attrName>style.visibility</p:attrName>
                                        </p:attrNameLst>
                                      </p:cBhvr>
                                      <p:to>
                                        <p:strVal val="hidden"/>
                                      </p:to>
                                    </p:set>
                                  </p:childTnLst>
                                </p:cTn>
                              </p:par>
                              <p:par>
                                <p:cTn id="150" presetID="10" presetClass="exit" presetSubtype="0" fill="hold" grpId="1" nodeType="withEffect">
                                  <p:stCondLst>
                                    <p:cond delay="0"/>
                                  </p:stCondLst>
                                  <p:childTnLst>
                                    <p:animEffect transition="out" filter="fade">
                                      <p:cBhvr>
                                        <p:cTn id="151" dur="500"/>
                                        <p:tgtEl>
                                          <p:spTgt spid="36"/>
                                        </p:tgtEl>
                                      </p:cBhvr>
                                    </p:animEffect>
                                    <p:set>
                                      <p:cBhvr>
                                        <p:cTn id="152" dur="1" fill="hold">
                                          <p:stCondLst>
                                            <p:cond delay="499"/>
                                          </p:stCondLst>
                                        </p:cTn>
                                        <p:tgtEl>
                                          <p:spTgt spid="36"/>
                                        </p:tgtEl>
                                        <p:attrNameLst>
                                          <p:attrName>style.visibility</p:attrName>
                                        </p:attrNameLst>
                                      </p:cBhvr>
                                      <p:to>
                                        <p:strVal val="hidden"/>
                                      </p:to>
                                    </p:set>
                                  </p:childTnLst>
                                </p:cTn>
                              </p:par>
                              <p:par>
                                <p:cTn id="153" presetID="10" presetClass="exit" presetSubtype="0" fill="hold" grpId="1" nodeType="withEffect">
                                  <p:stCondLst>
                                    <p:cond delay="0"/>
                                  </p:stCondLst>
                                  <p:childTnLst>
                                    <p:animEffect transition="out" filter="fade">
                                      <p:cBhvr>
                                        <p:cTn id="154" dur="500"/>
                                        <p:tgtEl>
                                          <p:spTgt spid="37"/>
                                        </p:tgtEl>
                                      </p:cBhvr>
                                    </p:animEffect>
                                    <p:set>
                                      <p:cBhvr>
                                        <p:cTn id="155" dur="1" fill="hold">
                                          <p:stCondLst>
                                            <p:cond delay="499"/>
                                          </p:stCondLst>
                                        </p:cTn>
                                        <p:tgtEl>
                                          <p:spTgt spid="37"/>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500"/>
                                        <p:tgtEl>
                                          <p:spTgt spid="43"/>
                                        </p:tgtEl>
                                      </p:cBhvr>
                                    </p:animEffect>
                                    <p:set>
                                      <p:cBhvr>
                                        <p:cTn id="158" dur="1" fill="hold">
                                          <p:stCondLst>
                                            <p:cond delay="499"/>
                                          </p:stCondLst>
                                        </p:cTn>
                                        <p:tgtEl>
                                          <p:spTgt spid="43"/>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500"/>
                                        <p:tgtEl>
                                          <p:spTgt spid="38"/>
                                        </p:tgtEl>
                                      </p:cBhvr>
                                    </p:animEffect>
                                    <p:set>
                                      <p:cBhvr>
                                        <p:cTn id="161" dur="1" fill="hold">
                                          <p:stCondLst>
                                            <p:cond delay="499"/>
                                          </p:stCondLst>
                                        </p:cTn>
                                        <p:tgtEl>
                                          <p:spTgt spid="38"/>
                                        </p:tgtEl>
                                        <p:attrNameLst>
                                          <p:attrName>style.visibility</p:attrName>
                                        </p:attrNameLst>
                                      </p:cBhvr>
                                      <p:to>
                                        <p:strVal val="hidden"/>
                                      </p:to>
                                    </p:set>
                                  </p:childTnLst>
                                </p:cTn>
                              </p:par>
                              <p:par>
                                <p:cTn id="162" presetID="10" presetClass="exit" presetSubtype="0" fill="hold" grpId="1" nodeType="withEffect">
                                  <p:stCondLst>
                                    <p:cond delay="0"/>
                                  </p:stCondLst>
                                  <p:childTnLst>
                                    <p:animEffect transition="out" filter="fade">
                                      <p:cBhvr>
                                        <p:cTn id="163" dur="500"/>
                                        <p:tgtEl>
                                          <p:spTgt spid="39"/>
                                        </p:tgtEl>
                                      </p:cBhvr>
                                    </p:animEffect>
                                    <p:set>
                                      <p:cBhvr>
                                        <p:cTn id="164" dur="1" fill="hold">
                                          <p:stCondLst>
                                            <p:cond delay="499"/>
                                          </p:stCondLst>
                                        </p:cTn>
                                        <p:tgtEl>
                                          <p:spTgt spid="39"/>
                                        </p:tgtEl>
                                        <p:attrNameLst>
                                          <p:attrName>style.visibility</p:attrName>
                                        </p:attrNameLst>
                                      </p:cBhvr>
                                      <p:to>
                                        <p:strVal val="hidden"/>
                                      </p:to>
                                    </p:set>
                                  </p:childTnLst>
                                </p:cTn>
                              </p:par>
                              <p:par>
                                <p:cTn id="165" presetID="10" presetClass="exit" presetSubtype="0" fill="hold" grpId="1" nodeType="withEffect">
                                  <p:stCondLst>
                                    <p:cond delay="0"/>
                                  </p:stCondLst>
                                  <p:childTnLst>
                                    <p:animEffect transition="out" filter="fade">
                                      <p:cBhvr>
                                        <p:cTn id="166" dur="500"/>
                                        <p:tgtEl>
                                          <p:spTgt spid="40"/>
                                        </p:tgtEl>
                                      </p:cBhvr>
                                    </p:animEffect>
                                    <p:set>
                                      <p:cBhvr>
                                        <p:cTn id="167" dur="1" fill="hold">
                                          <p:stCondLst>
                                            <p:cond delay="499"/>
                                          </p:stCondLst>
                                        </p:cTn>
                                        <p:tgtEl>
                                          <p:spTgt spid="40"/>
                                        </p:tgtEl>
                                        <p:attrNameLst>
                                          <p:attrName>style.visibility</p:attrName>
                                        </p:attrNameLst>
                                      </p:cBhvr>
                                      <p:to>
                                        <p:strVal val="hidden"/>
                                      </p:to>
                                    </p:set>
                                  </p:childTnLst>
                                </p:cTn>
                              </p:par>
                              <p:par>
                                <p:cTn id="168" presetID="10" presetClass="exit" presetSubtype="0" fill="hold" grpId="1" nodeType="withEffect">
                                  <p:stCondLst>
                                    <p:cond delay="0"/>
                                  </p:stCondLst>
                                  <p:childTnLst>
                                    <p:animEffect transition="out" filter="fade">
                                      <p:cBhvr>
                                        <p:cTn id="169" dur="500"/>
                                        <p:tgtEl>
                                          <p:spTgt spid="41"/>
                                        </p:tgtEl>
                                      </p:cBhvr>
                                    </p:animEffect>
                                    <p:set>
                                      <p:cBhvr>
                                        <p:cTn id="170" dur="1" fill="hold">
                                          <p:stCondLst>
                                            <p:cond delay="499"/>
                                          </p:stCondLst>
                                        </p:cTn>
                                        <p:tgtEl>
                                          <p:spTgt spid="41"/>
                                        </p:tgtEl>
                                        <p:attrNameLst>
                                          <p:attrName>style.visibility</p:attrName>
                                        </p:attrNameLst>
                                      </p:cBhvr>
                                      <p:to>
                                        <p:strVal val="hidden"/>
                                      </p:to>
                                    </p:set>
                                  </p:childTnLst>
                                </p:cTn>
                              </p:par>
                              <p:par>
                                <p:cTn id="171" presetID="10" presetClass="exit" presetSubtype="0" fill="hold" grpId="1" nodeType="withEffect">
                                  <p:stCondLst>
                                    <p:cond delay="0"/>
                                  </p:stCondLst>
                                  <p:childTnLst>
                                    <p:animEffect transition="out" filter="fade">
                                      <p:cBhvr>
                                        <p:cTn id="172" dur="500"/>
                                        <p:tgtEl>
                                          <p:spTgt spid="42"/>
                                        </p:tgtEl>
                                      </p:cBhvr>
                                    </p:animEffect>
                                    <p:set>
                                      <p:cBhvr>
                                        <p:cTn id="173"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33" grpId="0" animBg="1"/>
      <p:bldP spid="34" grpId="0" animBg="1"/>
      <p:bldP spid="35" grpId="0" animBg="1"/>
      <p:bldP spid="35" grpId="1" animBg="1"/>
      <p:bldP spid="36" grpId="0" animBg="1"/>
      <p:bldP spid="36" grpId="1" animBg="1"/>
      <p:bldP spid="37" grpId="0" animBg="1"/>
      <p:bldP spid="37" grpId="1" animBg="1"/>
      <p:bldP spid="38" grpId="0"/>
      <p:bldP spid="38" grpId="1"/>
      <p:bldP spid="39" grpId="0"/>
      <p:bldP spid="39" grpId="1"/>
      <p:bldP spid="40" grpId="0" animBg="1"/>
      <p:bldP spid="40" grpId="1" animBg="1"/>
      <p:bldP spid="41" grpId="0" animBg="1"/>
      <p:bldP spid="41" grpId="1" animBg="1"/>
      <p:bldP spid="42" grpId="0" animBg="1"/>
      <p:bldP spid="42" grpId="1" animBg="1"/>
      <p:bldP spid="43" grpId="0"/>
      <p:bldP spid="4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802F14-119D-4A52-BF0E-D23F4FE1C3DF}"/>
              </a:ext>
            </a:extLst>
          </p:cNvPr>
          <p:cNvSpPr>
            <a:spLocks noGrp="1"/>
          </p:cNvSpPr>
          <p:nvPr>
            <p:ph type="title"/>
          </p:nvPr>
        </p:nvSpPr>
        <p:spPr/>
        <p:txBody>
          <a:bodyPr/>
          <a:lstStyle/>
          <a:p>
            <a:r>
              <a:rPr lang="es-CO"/>
              <a:t>Exiten dos grandes grupos de estrategias de nodos semillas:  Centralizados y Descentralizados</a:t>
            </a:r>
          </a:p>
        </p:txBody>
      </p:sp>
      <p:sp>
        <p:nvSpPr>
          <p:cNvPr id="6" name="Rectángulo 5">
            <a:extLst>
              <a:ext uri="{FF2B5EF4-FFF2-40B4-BE49-F238E27FC236}">
                <a16:creationId xmlns:a16="http://schemas.microsoft.com/office/drawing/2014/main" id="{C9B1C61F-EF1E-4889-8BA5-1877432C63B4}"/>
              </a:ext>
            </a:extLst>
          </p:cNvPr>
          <p:cNvSpPr/>
          <p:nvPr/>
        </p:nvSpPr>
        <p:spPr>
          <a:xfrm>
            <a:off x="1478003" y="1354639"/>
            <a:ext cx="3127247" cy="48799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a:solidFill>
                  <a:sysClr val="windowText" lastClr="000000"/>
                </a:solidFill>
              </a:rPr>
              <a:t>Hubs</a:t>
            </a:r>
          </a:p>
          <a:p>
            <a:endParaRPr lang="en-US" b="1">
              <a:solidFill>
                <a:sysClr val="windowText" lastClr="000000"/>
              </a:solidFill>
            </a:endParaRPr>
          </a:p>
          <a:p>
            <a:r>
              <a:rPr lang="en-US" b="1">
                <a:solidFill>
                  <a:sysClr val="windowText" lastClr="000000"/>
                </a:solidFill>
              </a:rPr>
              <a:t>Intermediaries</a:t>
            </a:r>
          </a:p>
          <a:p>
            <a:endParaRPr lang="en-US" b="1">
              <a:solidFill>
                <a:sysClr val="windowText" lastClr="000000"/>
              </a:solidFill>
            </a:endParaRPr>
          </a:p>
          <a:p>
            <a:r>
              <a:rPr lang="en-US" b="1">
                <a:solidFill>
                  <a:sysClr val="windowText" lastClr="000000"/>
                </a:solidFill>
              </a:rPr>
              <a:t>Closest</a:t>
            </a:r>
          </a:p>
          <a:p>
            <a:endParaRPr lang="en-US" b="1">
              <a:solidFill>
                <a:sysClr val="windowText" lastClr="000000"/>
              </a:solidFill>
            </a:endParaRPr>
          </a:p>
          <a:p>
            <a:r>
              <a:rPr lang="en-US" b="1">
                <a:solidFill>
                  <a:sysClr val="windowText" lastClr="000000"/>
                </a:solidFill>
              </a:rPr>
              <a:t>Page-Rank</a:t>
            </a:r>
          </a:p>
          <a:p>
            <a:endParaRPr lang="en-US" b="1">
              <a:solidFill>
                <a:sysClr val="windowText" lastClr="000000"/>
              </a:solidFill>
            </a:endParaRPr>
          </a:p>
          <a:p>
            <a:r>
              <a:rPr lang="en-US" b="1">
                <a:solidFill>
                  <a:sysClr val="windowText" lastClr="000000"/>
                </a:solidFill>
              </a:rPr>
              <a:t>K-core</a:t>
            </a:r>
          </a:p>
          <a:p>
            <a:endParaRPr lang="en-US" b="1">
              <a:solidFill>
                <a:sysClr val="windowText" lastClr="000000"/>
              </a:solidFill>
            </a:endParaRPr>
          </a:p>
          <a:p>
            <a:r>
              <a:rPr lang="en-US" b="1">
                <a:solidFill>
                  <a:sysClr val="windowText" lastClr="000000"/>
                </a:solidFill>
              </a:rPr>
              <a:t>Ambassadors</a:t>
            </a:r>
          </a:p>
          <a:p>
            <a:endParaRPr lang="en-US" b="1">
              <a:solidFill>
                <a:sysClr val="windowText" lastClr="000000"/>
              </a:solidFill>
            </a:endParaRPr>
          </a:p>
          <a:p>
            <a:r>
              <a:rPr lang="en-US" b="1">
                <a:solidFill>
                  <a:sysClr val="windowText" lastClr="000000"/>
                </a:solidFill>
              </a:rPr>
              <a:t>Community hubs</a:t>
            </a:r>
          </a:p>
          <a:p>
            <a:endParaRPr lang="en-US" b="1">
              <a:solidFill>
                <a:sysClr val="windowText" lastClr="000000"/>
              </a:solidFill>
            </a:endParaRPr>
          </a:p>
          <a:p>
            <a:r>
              <a:rPr lang="en-US" b="1">
                <a:solidFill>
                  <a:sysClr val="windowText" lastClr="000000"/>
                </a:solidFill>
              </a:rPr>
              <a:t>Vote-Rank</a:t>
            </a:r>
          </a:p>
        </p:txBody>
      </p:sp>
      <p:sp>
        <p:nvSpPr>
          <p:cNvPr id="7" name="Cerrar llave 6">
            <a:extLst>
              <a:ext uri="{FF2B5EF4-FFF2-40B4-BE49-F238E27FC236}">
                <a16:creationId xmlns:a16="http://schemas.microsoft.com/office/drawing/2014/main" id="{71DA0D09-87AF-4DFA-9FC6-EC4365871297}"/>
              </a:ext>
            </a:extLst>
          </p:cNvPr>
          <p:cNvSpPr/>
          <p:nvPr/>
        </p:nvSpPr>
        <p:spPr>
          <a:xfrm>
            <a:off x="3483033" y="1579418"/>
            <a:ext cx="914400" cy="2693324"/>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Cerrar llave 7">
            <a:extLst>
              <a:ext uri="{FF2B5EF4-FFF2-40B4-BE49-F238E27FC236}">
                <a16:creationId xmlns:a16="http://schemas.microsoft.com/office/drawing/2014/main" id="{66FA90C9-4D4F-4951-86F1-E899E0D84C22}"/>
              </a:ext>
            </a:extLst>
          </p:cNvPr>
          <p:cNvSpPr/>
          <p:nvPr/>
        </p:nvSpPr>
        <p:spPr>
          <a:xfrm>
            <a:off x="3483033" y="4298016"/>
            <a:ext cx="914400" cy="1205345"/>
          </a:xfrm>
          <a:prstGeom prst="rightBrac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ectángulo 8">
            <a:extLst>
              <a:ext uri="{FF2B5EF4-FFF2-40B4-BE49-F238E27FC236}">
                <a16:creationId xmlns:a16="http://schemas.microsoft.com/office/drawing/2014/main" id="{69B4C905-6D52-4F43-A7B9-02DDC3445C33}"/>
              </a:ext>
            </a:extLst>
          </p:cNvPr>
          <p:cNvSpPr/>
          <p:nvPr/>
        </p:nvSpPr>
        <p:spPr>
          <a:xfrm>
            <a:off x="4605250" y="2585258"/>
            <a:ext cx="3397136" cy="681644"/>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MX">
                <a:solidFill>
                  <a:schemeClr val="tx1"/>
                </a:solidFill>
              </a:rPr>
              <a:t>Centralizados</a:t>
            </a:r>
            <a:endParaRPr lang="en-US">
              <a:solidFill>
                <a:schemeClr val="tx1"/>
              </a:solidFill>
            </a:endParaRPr>
          </a:p>
        </p:txBody>
      </p:sp>
      <p:sp>
        <p:nvSpPr>
          <p:cNvPr id="10" name="Rectángulo 9">
            <a:extLst>
              <a:ext uri="{FF2B5EF4-FFF2-40B4-BE49-F238E27FC236}">
                <a16:creationId xmlns:a16="http://schemas.microsoft.com/office/drawing/2014/main" id="{16DD8F28-816F-40E1-91F1-87A12352DE3C}"/>
              </a:ext>
            </a:extLst>
          </p:cNvPr>
          <p:cNvSpPr/>
          <p:nvPr/>
        </p:nvSpPr>
        <p:spPr>
          <a:xfrm>
            <a:off x="4605250" y="4559866"/>
            <a:ext cx="3397136" cy="681644"/>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MX">
                <a:solidFill>
                  <a:schemeClr val="tx1"/>
                </a:solidFill>
              </a:rPr>
              <a:t>Descentralizados</a:t>
            </a:r>
            <a:endParaRPr lang="en-US">
              <a:solidFill>
                <a:schemeClr val="tx1"/>
              </a:solidFill>
            </a:endParaRPr>
          </a:p>
        </p:txBody>
      </p:sp>
    </p:spTree>
    <p:extLst>
      <p:ext uri="{BB962C8B-B14F-4D97-AF65-F5344CB8AC3E}">
        <p14:creationId xmlns:p14="http://schemas.microsoft.com/office/powerpoint/2010/main" val="2496211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802F14-119D-4A52-BF0E-D23F4FE1C3DF}"/>
              </a:ext>
            </a:extLst>
          </p:cNvPr>
          <p:cNvSpPr>
            <a:spLocks noGrp="1"/>
          </p:cNvSpPr>
          <p:nvPr>
            <p:ph type="title"/>
          </p:nvPr>
        </p:nvSpPr>
        <p:spPr/>
        <p:txBody>
          <a:bodyPr/>
          <a:lstStyle/>
          <a:p>
            <a:r>
              <a:rPr lang="es-CO"/>
              <a:t>Exiten dos grandes grupos de estrategias de nodos semillas:  Centralizados y Descentralizados</a:t>
            </a:r>
          </a:p>
        </p:txBody>
      </p:sp>
      <p:sp>
        <p:nvSpPr>
          <p:cNvPr id="6" name="Rectángulo 5">
            <a:extLst>
              <a:ext uri="{FF2B5EF4-FFF2-40B4-BE49-F238E27FC236}">
                <a16:creationId xmlns:a16="http://schemas.microsoft.com/office/drawing/2014/main" id="{C9B1C61F-EF1E-4889-8BA5-1877432C63B4}"/>
              </a:ext>
            </a:extLst>
          </p:cNvPr>
          <p:cNvSpPr/>
          <p:nvPr/>
        </p:nvSpPr>
        <p:spPr>
          <a:xfrm>
            <a:off x="1478003" y="1354639"/>
            <a:ext cx="3127247" cy="48799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a:solidFill>
                  <a:sysClr val="windowText" lastClr="000000"/>
                </a:solidFill>
              </a:rPr>
              <a:t>Hubs</a:t>
            </a:r>
          </a:p>
          <a:p>
            <a:pPr marL="285750" indent="-285750">
              <a:buFont typeface="Arial" panose="020B0604020202020204" pitchFamily="34" charset="0"/>
              <a:buChar char="•"/>
            </a:pPr>
            <a:r>
              <a:rPr lang="en-US">
                <a:solidFill>
                  <a:sysClr val="windowText" lastClr="000000"/>
                </a:solidFill>
              </a:rPr>
              <a:t>Mayor </a:t>
            </a:r>
            <a:r>
              <a:rPr lang="en-US" err="1">
                <a:solidFill>
                  <a:sysClr val="windowText" lastClr="000000"/>
                </a:solidFill>
              </a:rPr>
              <a:t>conectividad</a:t>
            </a:r>
            <a:endParaRPr lang="en-US">
              <a:solidFill>
                <a:sysClr val="windowText" lastClr="000000"/>
              </a:solidFill>
            </a:endParaRPr>
          </a:p>
          <a:p>
            <a:endParaRPr lang="en-US" b="1">
              <a:solidFill>
                <a:sysClr val="windowText" lastClr="000000"/>
              </a:solidFill>
            </a:endParaRPr>
          </a:p>
          <a:p>
            <a:r>
              <a:rPr lang="en-US" b="1">
                <a:solidFill>
                  <a:sysClr val="windowText" lastClr="000000"/>
                </a:solidFill>
              </a:rPr>
              <a:t>Intermediaries</a:t>
            </a:r>
          </a:p>
          <a:p>
            <a:endParaRPr lang="en-US" b="1">
              <a:solidFill>
                <a:sysClr val="windowText" lastClr="000000"/>
              </a:solidFill>
            </a:endParaRPr>
          </a:p>
          <a:p>
            <a:r>
              <a:rPr lang="en-US" b="1">
                <a:solidFill>
                  <a:sysClr val="windowText" lastClr="000000"/>
                </a:solidFill>
              </a:rPr>
              <a:t>Closest</a:t>
            </a:r>
          </a:p>
          <a:p>
            <a:endParaRPr lang="en-US" b="1">
              <a:solidFill>
                <a:sysClr val="windowText" lastClr="000000"/>
              </a:solidFill>
            </a:endParaRPr>
          </a:p>
          <a:p>
            <a:r>
              <a:rPr lang="en-US" b="1">
                <a:solidFill>
                  <a:sysClr val="windowText" lastClr="000000"/>
                </a:solidFill>
              </a:rPr>
              <a:t>Page-Rank</a:t>
            </a:r>
          </a:p>
          <a:p>
            <a:endParaRPr lang="en-US" b="1">
              <a:solidFill>
                <a:sysClr val="windowText" lastClr="000000"/>
              </a:solidFill>
            </a:endParaRPr>
          </a:p>
          <a:p>
            <a:r>
              <a:rPr lang="en-US" b="1">
                <a:solidFill>
                  <a:sysClr val="windowText" lastClr="000000"/>
                </a:solidFill>
              </a:rPr>
              <a:t>K-core</a:t>
            </a:r>
          </a:p>
          <a:p>
            <a:endParaRPr lang="en-US" b="1">
              <a:solidFill>
                <a:sysClr val="windowText" lastClr="000000"/>
              </a:solidFill>
            </a:endParaRPr>
          </a:p>
          <a:p>
            <a:r>
              <a:rPr lang="en-US" b="1">
                <a:solidFill>
                  <a:sysClr val="windowText" lastClr="000000"/>
                </a:solidFill>
              </a:rPr>
              <a:t>Ambassadors</a:t>
            </a:r>
          </a:p>
          <a:p>
            <a:endParaRPr lang="en-US" b="1">
              <a:solidFill>
                <a:sysClr val="windowText" lastClr="000000"/>
              </a:solidFill>
            </a:endParaRPr>
          </a:p>
          <a:p>
            <a:r>
              <a:rPr lang="en-US" b="1">
                <a:solidFill>
                  <a:sysClr val="windowText" lastClr="000000"/>
                </a:solidFill>
              </a:rPr>
              <a:t>Community hubs</a:t>
            </a:r>
          </a:p>
          <a:p>
            <a:endParaRPr lang="en-US" b="1">
              <a:solidFill>
                <a:sysClr val="windowText" lastClr="000000"/>
              </a:solidFill>
            </a:endParaRPr>
          </a:p>
          <a:p>
            <a:r>
              <a:rPr lang="en-US" b="1">
                <a:solidFill>
                  <a:sysClr val="windowText" lastClr="000000"/>
                </a:solidFill>
              </a:rPr>
              <a:t>Vote-Rank</a:t>
            </a:r>
          </a:p>
        </p:txBody>
      </p:sp>
      <p:pic>
        <p:nvPicPr>
          <p:cNvPr id="3" name="Imagen 2">
            <a:extLst>
              <a:ext uri="{FF2B5EF4-FFF2-40B4-BE49-F238E27FC236}">
                <a16:creationId xmlns:a16="http://schemas.microsoft.com/office/drawing/2014/main" id="{B55DA31C-D2C3-4110-A277-5E42E0F45F29}"/>
              </a:ext>
            </a:extLst>
          </p:cNvPr>
          <p:cNvPicPr>
            <a:picLocks noChangeAspect="1"/>
          </p:cNvPicPr>
          <p:nvPr/>
        </p:nvPicPr>
        <p:blipFill>
          <a:blip r:embed="rId2"/>
          <a:stretch>
            <a:fillRect/>
          </a:stretch>
        </p:blipFill>
        <p:spPr>
          <a:xfrm>
            <a:off x="5255158" y="1558508"/>
            <a:ext cx="5962405" cy="4676037"/>
          </a:xfrm>
          <a:prstGeom prst="rect">
            <a:avLst/>
          </a:prstGeom>
        </p:spPr>
      </p:pic>
    </p:spTree>
    <p:extLst>
      <p:ext uri="{BB962C8B-B14F-4D97-AF65-F5344CB8AC3E}">
        <p14:creationId xmlns:p14="http://schemas.microsoft.com/office/powerpoint/2010/main" val="395365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802F14-119D-4A52-BF0E-D23F4FE1C3DF}"/>
              </a:ext>
            </a:extLst>
          </p:cNvPr>
          <p:cNvSpPr>
            <a:spLocks noGrp="1"/>
          </p:cNvSpPr>
          <p:nvPr>
            <p:ph type="title"/>
          </p:nvPr>
        </p:nvSpPr>
        <p:spPr/>
        <p:txBody>
          <a:bodyPr/>
          <a:lstStyle/>
          <a:p>
            <a:r>
              <a:rPr lang="es-CO"/>
              <a:t>Exiten dos grandes grupos de estrategias de nodos semillas:  Centralizados y Descentralizados</a:t>
            </a:r>
          </a:p>
        </p:txBody>
      </p:sp>
      <p:sp>
        <p:nvSpPr>
          <p:cNvPr id="6" name="Rectángulo 5">
            <a:extLst>
              <a:ext uri="{FF2B5EF4-FFF2-40B4-BE49-F238E27FC236}">
                <a16:creationId xmlns:a16="http://schemas.microsoft.com/office/drawing/2014/main" id="{C9B1C61F-EF1E-4889-8BA5-1877432C63B4}"/>
              </a:ext>
            </a:extLst>
          </p:cNvPr>
          <p:cNvSpPr/>
          <p:nvPr/>
        </p:nvSpPr>
        <p:spPr>
          <a:xfrm>
            <a:off x="1478003" y="1354639"/>
            <a:ext cx="4174652" cy="48799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a:solidFill>
                  <a:sysClr val="windowText" lastClr="000000"/>
                </a:solidFill>
              </a:rPr>
              <a:t>Hubs</a:t>
            </a:r>
          </a:p>
          <a:p>
            <a:endParaRPr lang="en-US" b="1">
              <a:solidFill>
                <a:sysClr val="windowText" lastClr="000000"/>
              </a:solidFill>
            </a:endParaRPr>
          </a:p>
          <a:p>
            <a:r>
              <a:rPr lang="en-US" b="1">
                <a:solidFill>
                  <a:sysClr val="windowText" lastClr="000000"/>
                </a:solidFill>
              </a:rPr>
              <a:t>Intermediaries</a:t>
            </a:r>
          </a:p>
          <a:p>
            <a:pPr marL="285750" indent="-285750">
              <a:buFont typeface="Arial" panose="020B0604020202020204" pitchFamily="34" charset="0"/>
              <a:buChar char="•"/>
            </a:pPr>
            <a:r>
              <a:rPr lang="es-CO">
                <a:solidFill>
                  <a:sysClr val="windowText" lastClr="000000"/>
                </a:solidFill>
              </a:rPr>
              <a:t>Mayor coeficiente de intermediación</a:t>
            </a:r>
          </a:p>
          <a:p>
            <a:endParaRPr lang="en-US" b="1">
              <a:solidFill>
                <a:sysClr val="windowText" lastClr="000000"/>
              </a:solidFill>
            </a:endParaRPr>
          </a:p>
          <a:p>
            <a:r>
              <a:rPr lang="en-US" b="1">
                <a:solidFill>
                  <a:sysClr val="windowText" lastClr="000000"/>
                </a:solidFill>
              </a:rPr>
              <a:t>Closest</a:t>
            </a:r>
          </a:p>
          <a:p>
            <a:endParaRPr lang="en-US" b="1">
              <a:solidFill>
                <a:sysClr val="windowText" lastClr="000000"/>
              </a:solidFill>
            </a:endParaRPr>
          </a:p>
          <a:p>
            <a:r>
              <a:rPr lang="en-US" b="1">
                <a:solidFill>
                  <a:sysClr val="windowText" lastClr="000000"/>
                </a:solidFill>
              </a:rPr>
              <a:t>Page-Rank</a:t>
            </a:r>
          </a:p>
          <a:p>
            <a:endParaRPr lang="en-US" b="1">
              <a:solidFill>
                <a:sysClr val="windowText" lastClr="000000"/>
              </a:solidFill>
            </a:endParaRPr>
          </a:p>
          <a:p>
            <a:r>
              <a:rPr lang="en-US" b="1">
                <a:solidFill>
                  <a:sysClr val="windowText" lastClr="000000"/>
                </a:solidFill>
              </a:rPr>
              <a:t>K-core</a:t>
            </a:r>
          </a:p>
          <a:p>
            <a:endParaRPr lang="en-US" b="1">
              <a:solidFill>
                <a:sysClr val="windowText" lastClr="000000"/>
              </a:solidFill>
            </a:endParaRPr>
          </a:p>
          <a:p>
            <a:r>
              <a:rPr lang="en-US" b="1">
                <a:solidFill>
                  <a:sysClr val="windowText" lastClr="000000"/>
                </a:solidFill>
              </a:rPr>
              <a:t>Ambassadors</a:t>
            </a:r>
          </a:p>
          <a:p>
            <a:endParaRPr lang="en-US" b="1">
              <a:solidFill>
                <a:sysClr val="windowText" lastClr="000000"/>
              </a:solidFill>
            </a:endParaRPr>
          </a:p>
          <a:p>
            <a:r>
              <a:rPr lang="en-US" b="1">
                <a:solidFill>
                  <a:sysClr val="windowText" lastClr="000000"/>
                </a:solidFill>
              </a:rPr>
              <a:t>Community hubs</a:t>
            </a:r>
          </a:p>
          <a:p>
            <a:endParaRPr lang="en-US" b="1">
              <a:solidFill>
                <a:sysClr val="windowText" lastClr="000000"/>
              </a:solidFill>
            </a:endParaRPr>
          </a:p>
          <a:p>
            <a:r>
              <a:rPr lang="en-US" b="1">
                <a:solidFill>
                  <a:sysClr val="windowText" lastClr="000000"/>
                </a:solidFill>
              </a:rPr>
              <a:t>Vote-Rank</a:t>
            </a:r>
          </a:p>
        </p:txBody>
      </p:sp>
      <p:pic>
        <p:nvPicPr>
          <p:cNvPr id="4" name="Imagen 3">
            <a:extLst>
              <a:ext uri="{FF2B5EF4-FFF2-40B4-BE49-F238E27FC236}">
                <a16:creationId xmlns:a16="http://schemas.microsoft.com/office/drawing/2014/main" id="{74987715-C15C-4203-B0F0-E45255F7C9F4}"/>
              </a:ext>
            </a:extLst>
          </p:cNvPr>
          <p:cNvPicPr>
            <a:picLocks noChangeAspect="1"/>
          </p:cNvPicPr>
          <p:nvPr/>
        </p:nvPicPr>
        <p:blipFill>
          <a:blip r:embed="rId2"/>
          <a:stretch>
            <a:fillRect/>
          </a:stretch>
        </p:blipFill>
        <p:spPr>
          <a:xfrm>
            <a:off x="5559386" y="1582894"/>
            <a:ext cx="6401355" cy="4651651"/>
          </a:xfrm>
          <a:prstGeom prst="rect">
            <a:avLst/>
          </a:prstGeom>
        </p:spPr>
      </p:pic>
    </p:spTree>
    <p:extLst>
      <p:ext uri="{BB962C8B-B14F-4D97-AF65-F5344CB8AC3E}">
        <p14:creationId xmlns:p14="http://schemas.microsoft.com/office/powerpoint/2010/main" val="3569903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802F14-119D-4A52-BF0E-D23F4FE1C3DF}"/>
              </a:ext>
            </a:extLst>
          </p:cNvPr>
          <p:cNvSpPr>
            <a:spLocks noGrp="1"/>
          </p:cNvSpPr>
          <p:nvPr>
            <p:ph type="title"/>
          </p:nvPr>
        </p:nvSpPr>
        <p:spPr/>
        <p:txBody>
          <a:bodyPr/>
          <a:lstStyle/>
          <a:p>
            <a:r>
              <a:rPr lang="es-CO"/>
              <a:t>Exiten dos grandes grupos de estrategias de nodos semillas:  Centralizados y Descentralizados</a:t>
            </a:r>
          </a:p>
        </p:txBody>
      </p:sp>
      <p:sp>
        <p:nvSpPr>
          <p:cNvPr id="6" name="Rectángulo 5">
            <a:extLst>
              <a:ext uri="{FF2B5EF4-FFF2-40B4-BE49-F238E27FC236}">
                <a16:creationId xmlns:a16="http://schemas.microsoft.com/office/drawing/2014/main" id="{C9B1C61F-EF1E-4889-8BA5-1877432C63B4}"/>
              </a:ext>
            </a:extLst>
          </p:cNvPr>
          <p:cNvSpPr/>
          <p:nvPr/>
        </p:nvSpPr>
        <p:spPr>
          <a:xfrm>
            <a:off x="1478003" y="1354639"/>
            <a:ext cx="4174652" cy="48799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a:solidFill>
                  <a:sysClr val="windowText" lastClr="000000"/>
                </a:solidFill>
              </a:rPr>
              <a:t>Hubs</a:t>
            </a:r>
          </a:p>
          <a:p>
            <a:endParaRPr lang="en-US" b="1">
              <a:solidFill>
                <a:sysClr val="windowText" lastClr="000000"/>
              </a:solidFill>
            </a:endParaRPr>
          </a:p>
          <a:p>
            <a:r>
              <a:rPr lang="en-US" b="1">
                <a:solidFill>
                  <a:sysClr val="windowText" lastClr="000000"/>
                </a:solidFill>
              </a:rPr>
              <a:t>Intermediaries</a:t>
            </a:r>
          </a:p>
          <a:p>
            <a:endParaRPr lang="en-US" b="1">
              <a:solidFill>
                <a:sysClr val="windowText" lastClr="000000"/>
              </a:solidFill>
            </a:endParaRPr>
          </a:p>
          <a:p>
            <a:r>
              <a:rPr lang="en-US" b="1">
                <a:solidFill>
                  <a:sysClr val="windowText" lastClr="000000"/>
                </a:solidFill>
              </a:rPr>
              <a:t>Closest</a:t>
            </a:r>
          </a:p>
          <a:p>
            <a:pPr marL="285750" indent="-285750">
              <a:buFont typeface="Arial" panose="020B0604020202020204" pitchFamily="34" charset="0"/>
              <a:buChar char="•"/>
            </a:pPr>
            <a:r>
              <a:rPr lang="es-CO">
                <a:solidFill>
                  <a:sysClr val="windowText" lastClr="000000"/>
                </a:solidFill>
              </a:rPr>
              <a:t>Menor coeficiente de </a:t>
            </a:r>
            <a:r>
              <a:rPr lang="es-CO" err="1">
                <a:solidFill>
                  <a:sysClr val="windowText" lastClr="000000"/>
                </a:solidFill>
              </a:rPr>
              <a:t>closeness</a:t>
            </a:r>
            <a:endParaRPr lang="es-CO">
              <a:solidFill>
                <a:sysClr val="windowText" lastClr="000000"/>
              </a:solidFill>
            </a:endParaRPr>
          </a:p>
          <a:p>
            <a:endParaRPr lang="en-US" b="1">
              <a:solidFill>
                <a:sysClr val="windowText" lastClr="000000"/>
              </a:solidFill>
            </a:endParaRPr>
          </a:p>
          <a:p>
            <a:r>
              <a:rPr lang="en-US" b="1">
                <a:solidFill>
                  <a:sysClr val="windowText" lastClr="000000"/>
                </a:solidFill>
              </a:rPr>
              <a:t>Page-Rank</a:t>
            </a:r>
          </a:p>
          <a:p>
            <a:endParaRPr lang="en-US" b="1">
              <a:solidFill>
                <a:sysClr val="windowText" lastClr="000000"/>
              </a:solidFill>
            </a:endParaRPr>
          </a:p>
          <a:p>
            <a:r>
              <a:rPr lang="en-US" b="1">
                <a:solidFill>
                  <a:sysClr val="windowText" lastClr="000000"/>
                </a:solidFill>
              </a:rPr>
              <a:t>K-core</a:t>
            </a:r>
          </a:p>
          <a:p>
            <a:endParaRPr lang="en-US" b="1">
              <a:solidFill>
                <a:sysClr val="windowText" lastClr="000000"/>
              </a:solidFill>
            </a:endParaRPr>
          </a:p>
          <a:p>
            <a:r>
              <a:rPr lang="en-US" b="1">
                <a:solidFill>
                  <a:sysClr val="windowText" lastClr="000000"/>
                </a:solidFill>
              </a:rPr>
              <a:t>Ambassadors</a:t>
            </a:r>
          </a:p>
          <a:p>
            <a:endParaRPr lang="en-US" b="1">
              <a:solidFill>
                <a:sysClr val="windowText" lastClr="000000"/>
              </a:solidFill>
            </a:endParaRPr>
          </a:p>
          <a:p>
            <a:r>
              <a:rPr lang="en-US" b="1">
                <a:solidFill>
                  <a:sysClr val="windowText" lastClr="000000"/>
                </a:solidFill>
              </a:rPr>
              <a:t>Community hubs</a:t>
            </a:r>
          </a:p>
          <a:p>
            <a:endParaRPr lang="en-US" b="1">
              <a:solidFill>
                <a:sysClr val="windowText" lastClr="000000"/>
              </a:solidFill>
            </a:endParaRPr>
          </a:p>
          <a:p>
            <a:r>
              <a:rPr lang="en-US" b="1">
                <a:solidFill>
                  <a:sysClr val="windowText" lastClr="000000"/>
                </a:solidFill>
              </a:rPr>
              <a:t>Vote-Rank</a:t>
            </a:r>
          </a:p>
        </p:txBody>
      </p:sp>
      <p:pic>
        <p:nvPicPr>
          <p:cNvPr id="3" name="Imagen 2">
            <a:extLst>
              <a:ext uri="{FF2B5EF4-FFF2-40B4-BE49-F238E27FC236}">
                <a16:creationId xmlns:a16="http://schemas.microsoft.com/office/drawing/2014/main" id="{1BCC12D8-83E3-47E1-B24D-6124E8C9446E}"/>
              </a:ext>
            </a:extLst>
          </p:cNvPr>
          <p:cNvPicPr>
            <a:picLocks noChangeAspect="1"/>
          </p:cNvPicPr>
          <p:nvPr/>
        </p:nvPicPr>
        <p:blipFill>
          <a:blip r:embed="rId2"/>
          <a:stretch>
            <a:fillRect/>
          </a:stretch>
        </p:blipFill>
        <p:spPr>
          <a:xfrm>
            <a:off x="5914060" y="1654232"/>
            <a:ext cx="5795801" cy="4580313"/>
          </a:xfrm>
          <a:prstGeom prst="rect">
            <a:avLst/>
          </a:prstGeom>
        </p:spPr>
      </p:pic>
    </p:spTree>
    <p:extLst>
      <p:ext uri="{BB962C8B-B14F-4D97-AF65-F5344CB8AC3E}">
        <p14:creationId xmlns:p14="http://schemas.microsoft.com/office/powerpoint/2010/main" val="4125131214"/>
      </p:ext>
    </p:extLst>
  </p:cSld>
  <p:clrMapOvr>
    <a:masterClrMapping/>
  </p:clrMapOvr>
</p:sld>
</file>

<file path=ppt/theme/theme1.xml><?xml version="1.0" encoding="utf-8"?>
<a:theme xmlns:a="http://schemas.openxmlformats.org/drawingml/2006/main" name="Tema1">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odos Semilla" id="{3A578C94-77EA-4CFD-8A82-1B863442AB73}" vid="{CDDE7E81-DB3F-402E-9B29-8557E845D88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Nodos Semilla</Template>
  <Application>Microsoft Office PowerPoint</Application>
  <PresentationFormat>Panorámica</PresentationFormat>
  <Slides>43</Slides>
  <Notes>2</Notes>
  <HiddenSlides>0</HiddenSlides>
  <ScaleCrop>false</ScaleCrop>
  <HeadingPairs>
    <vt:vector size="4" baseType="variant">
      <vt:variant>
        <vt:lpstr>Tema</vt:lpstr>
      </vt:variant>
      <vt:variant>
        <vt:i4>1</vt:i4>
      </vt:variant>
      <vt:variant>
        <vt:lpstr>Títulos de diapositiva</vt:lpstr>
      </vt:variant>
      <vt:variant>
        <vt:i4>43</vt:i4>
      </vt:variant>
    </vt:vector>
  </HeadingPairs>
  <TitlesOfParts>
    <vt:vector size="44" baseType="lpstr">
      <vt:lpstr>Tema1</vt:lpstr>
      <vt:lpstr>Estrategias para identificar nodos semilla adecuados para la propagación de un contagio</vt:lpstr>
      <vt:lpstr>Presentación de PowerPoint</vt:lpstr>
      <vt:lpstr>Varios estudios han examinado las ESTRATEGIAS DE NODOS SEMILLAS para aumentar la eficiencia de los procesos de esparcimiento pero no se ha llegado a un consenso</vt:lpstr>
      <vt:lpstr>Encontrar estrategias para sembrar una intervención (incluso con datos de red no disponibles).</vt:lpstr>
      <vt:lpstr>Comencemos con un proceso de contagio SI</vt:lpstr>
      <vt:lpstr>Exiten dos grandes grupos de estrategias de nodos semillas:  Centralizados y Descentralizados</vt:lpstr>
      <vt:lpstr>Exiten dos grandes grupos de estrategias de nodos semillas:  Centralizados y Descentralizados</vt:lpstr>
      <vt:lpstr>Exiten dos grandes grupos de estrategias de nodos semillas:  Centralizados y Descentralizados</vt:lpstr>
      <vt:lpstr>Exiten dos grandes grupos de estrategias de nodos semillas:  Centralizados y Descentralizados</vt:lpstr>
      <vt:lpstr>Exiten dos grandes grupos de estrategias de nodos semillas:  Centralizados y Descentralizados</vt:lpstr>
      <vt:lpstr>Exiten dos grandes grupos de estrategias de nodos semillas:  Centralizados y Descentralizados</vt:lpstr>
      <vt:lpstr>Exiten dos grandes grupos de estrategias de nodos semillas:  Centralizados y Descentralizados</vt:lpstr>
      <vt:lpstr>Exiten dos grandes grupos de estrategias de nodos semillas:  Centralizados y Descentralizados</vt:lpstr>
      <vt:lpstr>Exiten dos grandes grupos de estrategias de nodos semillas:  Centralizados y Descentralizados</vt:lpstr>
      <vt:lpstr>Presentación de PowerPoint</vt:lpstr>
      <vt:lpstr>Propagación de comportamientos</vt:lpstr>
      <vt:lpstr>Presentación de PowerPoint</vt:lpstr>
      <vt:lpstr>Presentación de PowerPoint</vt:lpstr>
      <vt:lpstr>Propagación de información</vt:lpstr>
      <vt:lpstr>Presentación de PowerPoint</vt:lpstr>
      <vt:lpstr>Presentación de PowerPoint</vt:lpstr>
      <vt:lpstr>Bono</vt:lpstr>
      <vt:lpstr>Presentación de PowerPoint</vt:lpstr>
      <vt:lpstr>Presentación de PowerPoint</vt:lpstr>
      <vt:lpstr>Presentación de PowerPoint</vt:lpstr>
      <vt:lpstr>Presentación de PowerPoint</vt:lpstr>
      <vt:lpstr>Presentación de PowerPoint</vt:lpstr>
      <vt:lpstr>Presentación de PowerPoint</vt:lpstr>
      <vt:lpstr>Diagnóstico</vt:lpstr>
      <vt:lpstr>Relaciones de amistad entre los niños de 20 colegios y su estado nutricional</vt:lpstr>
      <vt:lpstr>Presentación de PowerPoint</vt:lpstr>
      <vt:lpstr>Diseño</vt:lpstr>
      <vt:lpstr>Presentación de PowerPoint</vt:lpstr>
      <vt:lpstr>Presentación de PowerPoint</vt:lpstr>
      <vt:lpstr>Evaluacion</vt:lpstr>
      <vt:lpstr>Presentación de PowerPoint</vt:lpstr>
      <vt:lpstr>Presentación de PowerPoint</vt:lpstr>
      <vt:lpstr>Referencias</vt:lpstr>
      <vt:lpstr>Presentación de PowerPoint</vt:lpstr>
      <vt:lpstr>Actividad</vt:lpstr>
      <vt:lpstr>Presentación de PowerPoint</vt:lpstr>
      <vt:lpstr>Presentación de PowerPoint</vt:lpstr>
      <vt:lpstr>Método de Detección de Comunidades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Estrategias para identificar nodos semilla adecuados para la propagación de un contagio</dc:title>
  <dc:creator>Gianfranco   Vietto Molano</dc:creator>
  <cp:revision>2</cp:revision>
  <dcterms:created xsi:type="dcterms:W3CDTF">2021-11-06T23:31:46Z</dcterms:created>
  <dcterms:modified xsi:type="dcterms:W3CDTF">2024-10-15T16:52:39Z</dcterms:modified>
</cp:coreProperties>
</file>